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87" r:id="rId5"/>
    <p:sldId id="259" r:id="rId6"/>
    <p:sldId id="271" r:id="rId7"/>
    <p:sldId id="260" r:id="rId8"/>
    <p:sldId id="261" r:id="rId9"/>
    <p:sldId id="262" r:id="rId10"/>
    <p:sldId id="263" r:id="rId11"/>
    <p:sldId id="264" r:id="rId12"/>
    <p:sldId id="265" r:id="rId13"/>
    <p:sldId id="266" r:id="rId14"/>
    <p:sldId id="267" r:id="rId15"/>
    <p:sldId id="268" r:id="rId16"/>
    <p:sldId id="269" r:id="rId17"/>
    <p:sldId id="270" r:id="rId18"/>
    <p:sldId id="272" r:id="rId19"/>
    <p:sldId id="273" r:id="rId20"/>
    <p:sldId id="274"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7" autoAdjust="0"/>
    <p:restoredTop sz="94660"/>
  </p:normalViewPr>
  <p:slideViewPr>
    <p:cSldViewPr>
      <p:cViewPr varScale="1">
        <p:scale>
          <a:sx n="69" d="100"/>
          <a:sy n="69" d="100"/>
        </p:scale>
        <p:origin x="-141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bg>
      <p:bgRef idx="1002">
        <a:schemeClr val="bg2"/>
      </p:bgRef>
    </p:bg>
    <p:spTree>
      <p:nvGrpSpPr>
        <p:cNvPr id="1" name=""/>
        <p:cNvGrpSpPr/>
        <p:nvPr/>
      </p:nvGrpSpPr>
      <p:grpSpPr>
        <a:xfrm>
          <a:off x="0" y="0"/>
          <a:ext cx="0" cy="0"/>
          <a:chOff x="0" y="0"/>
          <a:chExt cx="0" cy="0"/>
        </a:xfrm>
      </p:grpSpPr>
      <p:sp>
        <p:nvSpPr>
          <p:cNvPr id="7" name="Dowolny kształt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Dowolny kształt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ytuł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pl-PL" smtClean="0"/>
              <a:t>Kliknij, aby edytować styl</a:t>
            </a:r>
            <a:endParaRPr kumimoji="0" lang="en-US"/>
          </a:p>
        </p:txBody>
      </p:sp>
      <p:sp>
        <p:nvSpPr>
          <p:cNvPr id="17" name="Podtytuł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l-PL" smtClean="0"/>
              <a:t>Kliknij, aby edytować styl wzorca podtytułu</a:t>
            </a:r>
            <a:endParaRPr kumimoji="0" lang="en-US"/>
          </a:p>
        </p:txBody>
      </p:sp>
      <p:sp>
        <p:nvSpPr>
          <p:cNvPr id="30" name="Symbol zastępczy daty 29"/>
          <p:cNvSpPr>
            <a:spLocks noGrp="1"/>
          </p:cNvSpPr>
          <p:nvPr>
            <p:ph type="dt" sz="half" idx="10"/>
          </p:nvPr>
        </p:nvSpPr>
        <p:spPr/>
        <p:txBody>
          <a:bodyPr/>
          <a:lstStyle/>
          <a:p>
            <a:fld id="{09E6E451-2F94-4511-99F9-53D6DB9A4D7E}" type="datetimeFigureOut">
              <a:rPr lang="pl-PL" smtClean="0"/>
              <a:t>2014-11-12</a:t>
            </a:fld>
            <a:endParaRPr lang="pl-PL"/>
          </a:p>
        </p:txBody>
      </p:sp>
      <p:sp>
        <p:nvSpPr>
          <p:cNvPr id="19" name="Symbol zastępczy stopki 18"/>
          <p:cNvSpPr>
            <a:spLocks noGrp="1"/>
          </p:cNvSpPr>
          <p:nvPr>
            <p:ph type="ftr" sz="quarter" idx="11"/>
          </p:nvPr>
        </p:nvSpPr>
        <p:spPr/>
        <p:txBody>
          <a:bodyPr/>
          <a:lstStyle/>
          <a:p>
            <a:endParaRPr lang="pl-PL"/>
          </a:p>
        </p:txBody>
      </p:sp>
      <p:sp>
        <p:nvSpPr>
          <p:cNvPr id="27" name="Symbol zastępczy numeru slajdu 26"/>
          <p:cNvSpPr>
            <a:spLocks noGrp="1"/>
          </p:cNvSpPr>
          <p:nvPr>
            <p:ph type="sldNum" sz="quarter" idx="12"/>
          </p:nvPr>
        </p:nvSpPr>
        <p:spPr/>
        <p:txBody>
          <a:bodyPr/>
          <a:lstStyle/>
          <a:p>
            <a:fld id="{8682A3F2-ACE9-48D2-B944-DA188E95F41E}" type="slidenum">
              <a:rPr lang="pl-PL" smtClean="0"/>
              <a:t>‹#›</a:t>
            </a:fld>
            <a:endParaRPr lang="pl-PL"/>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lgn="l">
              <a:defRPr/>
            </a:lvl1pPr>
          </a:lstStyle>
          <a:p>
            <a:r>
              <a:rPr kumimoji="0" lang="pl-PL" smtClean="0"/>
              <a:t>Kliknij, aby edytować styl</a:t>
            </a:r>
            <a:endParaRPr kumimoji="0" lang="en-US"/>
          </a:p>
        </p:txBody>
      </p:sp>
      <p:sp>
        <p:nvSpPr>
          <p:cNvPr id="3" name="Symbol zastępczy zawartości 2"/>
          <p:cNvSpPr>
            <a:spLocks noGrp="1"/>
          </p:cNvSpPr>
          <p:nvPr>
            <p:ph idx="1"/>
          </p:nvPr>
        </p:nvSpPr>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09E6E451-2F94-4511-99F9-53D6DB9A4D7E}" type="datetimeFigureOut">
              <a:rPr lang="pl-PL" smtClean="0"/>
              <a:t>2014-11-12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682A3F2-ACE9-48D2-B944-DA188E95F41E}" type="slidenum">
              <a:rPr lang="pl-PL" smtClean="0"/>
              <a:t>‹#›</a:t>
            </a:fld>
            <a:endParaRPr lang="pl-PL"/>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Ref idx="1002">
        <a:schemeClr val="bg2"/>
      </p:bgRef>
    </p:bg>
    <p:spTree>
      <p:nvGrpSpPr>
        <p:cNvPr id="1" name=""/>
        <p:cNvGrpSpPr/>
        <p:nvPr/>
      </p:nvGrpSpPr>
      <p:grpSpPr>
        <a:xfrm>
          <a:off x="0" y="0"/>
          <a:ext cx="0" cy="0"/>
          <a:chOff x="0" y="0"/>
          <a:chExt cx="0" cy="0"/>
        </a:xfrm>
      </p:grpSpPr>
      <p:sp>
        <p:nvSpPr>
          <p:cNvPr id="7" name="Dowolny kształt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Dowolny kształt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ytuł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pl-PL" smtClean="0"/>
              <a:t>Kliknij, aby edytować styl</a:t>
            </a:r>
            <a:endParaRPr kumimoji="0" lang="en-US"/>
          </a:p>
        </p:txBody>
      </p:sp>
      <p:sp>
        <p:nvSpPr>
          <p:cNvPr id="3" name="Symbol zastępczy tekstu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l-PL" smtClean="0"/>
              <a:t>Kliknij, aby edytować style wzorca tekstu</a:t>
            </a:r>
          </a:p>
        </p:txBody>
      </p:sp>
      <p:sp>
        <p:nvSpPr>
          <p:cNvPr id="4" name="Symbol zastępczy daty 3"/>
          <p:cNvSpPr>
            <a:spLocks noGrp="1"/>
          </p:cNvSpPr>
          <p:nvPr>
            <p:ph type="dt" sz="half" idx="10"/>
          </p:nvPr>
        </p:nvSpPr>
        <p:spPr/>
        <p:txBody>
          <a:bodyPr/>
          <a:lstStyle/>
          <a:p>
            <a:fld id="{09E6E451-2F94-4511-99F9-53D6DB9A4D7E}" type="datetimeFigureOut">
              <a:rPr lang="pl-PL" smtClean="0"/>
              <a:t>2014-11-12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682A3F2-ACE9-48D2-B944-DA188E95F41E}" type="slidenum">
              <a:rPr lang="pl-PL" smtClean="0"/>
              <a:t>‹#›</a:t>
            </a:fld>
            <a:endParaRPr lang="pl-PL"/>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7467600" cy="1143000"/>
          </a:xfrm>
        </p:spPr>
        <p:txBody>
          <a:bodyPr/>
          <a:lstStyle/>
          <a:p>
            <a:r>
              <a:rPr kumimoji="0" lang="pl-PL" smtClean="0"/>
              <a:t>Kliknij, aby edytować styl</a:t>
            </a:r>
            <a:endParaRPr kumimoji="0" lang="en-US"/>
          </a:p>
        </p:txBody>
      </p:sp>
      <p:sp>
        <p:nvSpPr>
          <p:cNvPr id="3" name="Symbol zastępczy zawartości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zawartości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p>
            <a:fld id="{09E6E451-2F94-4511-99F9-53D6DB9A4D7E}" type="datetimeFigureOut">
              <a:rPr lang="pl-PL" smtClean="0"/>
              <a:t>2014-11-12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8682A3F2-ACE9-48D2-B944-DA188E95F41E}" type="slidenum">
              <a:rPr lang="pl-PL" smtClean="0"/>
              <a:t>‹#›</a:t>
            </a:fld>
            <a:endParaRPr lang="pl-PL"/>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8229600" cy="1143000"/>
          </a:xfrm>
        </p:spPr>
        <p:txBody>
          <a:bodyPr anchor="ctr"/>
          <a:lstStyle>
            <a:lvl1pPr>
              <a:defRPr/>
            </a:lvl1pPr>
          </a:lstStyle>
          <a:p>
            <a:r>
              <a:rPr kumimoji="0" lang="pl-PL" smtClean="0"/>
              <a:t>Kliknij, aby edytować styl</a:t>
            </a:r>
            <a:endParaRPr kumimoji="0" lang="en-US"/>
          </a:p>
        </p:txBody>
      </p:sp>
      <p:sp>
        <p:nvSpPr>
          <p:cNvPr id="3" name="Symbol zastępczy tekstu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l-PL" smtClean="0"/>
              <a:t>Kliknij, aby edytować style wzorca tekstu</a:t>
            </a:r>
          </a:p>
        </p:txBody>
      </p:sp>
      <p:sp>
        <p:nvSpPr>
          <p:cNvPr id="4" name="Symbol zastępczy tekstu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l-PL" smtClean="0"/>
              <a:t>Kliknij, aby edytować style wzorca tekstu</a:t>
            </a:r>
          </a:p>
        </p:txBody>
      </p:sp>
      <p:sp>
        <p:nvSpPr>
          <p:cNvPr id="5" name="Symbol zastępczy zawartości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6" name="Symbol zastępczy zawartości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7" name="Symbol zastępczy daty 6"/>
          <p:cNvSpPr>
            <a:spLocks noGrp="1"/>
          </p:cNvSpPr>
          <p:nvPr>
            <p:ph type="dt" sz="half" idx="10"/>
          </p:nvPr>
        </p:nvSpPr>
        <p:spPr/>
        <p:txBody>
          <a:bodyPr/>
          <a:lstStyle/>
          <a:p>
            <a:fld id="{09E6E451-2F94-4511-99F9-53D6DB9A4D7E}" type="datetimeFigureOut">
              <a:rPr lang="pl-PL" smtClean="0"/>
              <a:t>2014-11-12</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8682A3F2-ACE9-48D2-B944-DA188E95F41E}" type="slidenum">
              <a:rPr lang="pl-PL" smtClean="0"/>
              <a:t>‹#›</a:t>
            </a:fld>
            <a:endParaRPr lang="pl-PL"/>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320"/>
            <a:ext cx="7470648" cy="1143000"/>
          </a:xfrm>
        </p:spPr>
        <p:txBody>
          <a:bodyPr anchor="ctr"/>
          <a:lstStyle>
            <a:lvl1pPr algn="l">
              <a:defRPr sz="4600"/>
            </a:lvl1pPr>
          </a:lstStyle>
          <a:p>
            <a:r>
              <a:rPr kumimoji="0" lang="pl-PL" smtClean="0"/>
              <a:t>Kliknij, aby edytować styl</a:t>
            </a:r>
            <a:endParaRPr kumimoji="0" lang="en-US"/>
          </a:p>
        </p:txBody>
      </p:sp>
      <p:sp>
        <p:nvSpPr>
          <p:cNvPr id="7" name="Symbol zastępczy daty 6"/>
          <p:cNvSpPr>
            <a:spLocks noGrp="1"/>
          </p:cNvSpPr>
          <p:nvPr>
            <p:ph type="dt" sz="half" idx="10"/>
          </p:nvPr>
        </p:nvSpPr>
        <p:spPr/>
        <p:txBody>
          <a:bodyPr/>
          <a:lstStyle/>
          <a:p>
            <a:fld id="{09E6E451-2F94-4511-99F9-53D6DB9A4D7E}" type="datetimeFigureOut">
              <a:rPr lang="pl-PL" smtClean="0"/>
              <a:t>2014-11-12</a:t>
            </a:fld>
            <a:endParaRPr lang="pl-PL"/>
          </a:p>
        </p:txBody>
      </p:sp>
      <p:sp>
        <p:nvSpPr>
          <p:cNvPr id="8" name="Symbol zastępczy numeru slajdu 7"/>
          <p:cNvSpPr>
            <a:spLocks noGrp="1"/>
          </p:cNvSpPr>
          <p:nvPr>
            <p:ph type="sldNum" sz="quarter" idx="11"/>
          </p:nvPr>
        </p:nvSpPr>
        <p:spPr/>
        <p:txBody>
          <a:bodyPr/>
          <a:lstStyle/>
          <a:p>
            <a:fld id="{8682A3F2-ACE9-48D2-B944-DA188E95F41E}" type="slidenum">
              <a:rPr lang="pl-PL" smtClean="0"/>
              <a:t>‹#›</a:t>
            </a:fld>
            <a:endParaRPr lang="pl-PL"/>
          </a:p>
        </p:txBody>
      </p:sp>
      <p:sp>
        <p:nvSpPr>
          <p:cNvPr id="9" name="Symbol zastępczy stopki 8"/>
          <p:cNvSpPr>
            <a:spLocks noGrp="1"/>
          </p:cNvSpPr>
          <p:nvPr>
            <p:ph type="ftr" sz="quarter" idx="12"/>
          </p:nvPr>
        </p:nvSpPr>
        <p:spPr/>
        <p:txBody>
          <a:bodyPr/>
          <a:lstStyle/>
          <a:p>
            <a:endParaRPr lang="pl-PL"/>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09E6E451-2F94-4511-99F9-53D6DB9A4D7E}" type="datetimeFigureOut">
              <a:rPr lang="pl-PL" smtClean="0"/>
              <a:t>2014-11-12</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8682A3F2-ACE9-48D2-B944-DA188E95F41E}" type="slidenum">
              <a:rPr lang="pl-PL" smtClean="0"/>
              <a:t>‹#›</a:t>
            </a:fld>
            <a:endParaRPr lang="pl-PL"/>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pl-PL" smtClean="0"/>
              <a:t>Kliknij, aby edytować styl</a:t>
            </a:r>
            <a:endParaRPr kumimoji="0" lang="en-US"/>
          </a:p>
        </p:txBody>
      </p:sp>
      <p:sp>
        <p:nvSpPr>
          <p:cNvPr id="3" name="Symbol zastępczy tekstu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pl-PL" smtClean="0"/>
              <a:t>Kliknij, aby edytować style wzorca tekstu</a:t>
            </a:r>
          </a:p>
        </p:txBody>
      </p:sp>
      <p:sp>
        <p:nvSpPr>
          <p:cNvPr id="4" name="Symbol zastępczy zawartości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p>
            <a:fld id="{09E6E451-2F94-4511-99F9-53D6DB9A4D7E}" type="datetimeFigureOut">
              <a:rPr lang="pl-PL" smtClean="0"/>
              <a:t>2014-11-12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a:xfrm>
            <a:off x="8156448" y="6422064"/>
            <a:ext cx="762000" cy="365125"/>
          </a:xfrm>
        </p:spPr>
        <p:txBody>
          <a:bodyPr/>
          <a:lstStyle/>
          <a:p>
            <a:fld id="{8682A3F2-ACE9-48D2-B944-DA188E95F41E}" type="slidenum">
              <a:rPr lang="pl-PL" smtClean="0"/>
              <a:t>‹#›</a:t>
            </a:fld>
            <a:endParaRPr lang="pl-PL"/>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pl-PL" smtClean="0"/>
              <a:t>Kliknij, aby edytować styl</a:t>
            </a:r>
            <a:endParaRPr kumimoji="0" lang="en-US"/>
          </a:p>
        </p:txBody>
      </p:sp>
      <p:sp>
        <p:nvSpPr>
          <p:cNvPr id="3" name="Symbol zastępczy obrazu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pl-PL" smtClean="0"/>
              <a:t>Kliknij ikonę, aby dodać obraz</a:t>
            </a:r>
            <a:endParaRPr kumimoji="0" lang="en-US" dirty="0"/>
          </a:p>
        </p:txBody>
      </p:sp>
      <p:sp>
        <p:nvSpPr>
          <p:cNvPr id="4" name="Symbol zastępczy tekstu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pl-PL" smtClean="0"/>
              <a:t>Kliknij, aby edytować style wzorca tekstu</a:t>
            </a:r>
          </a:p>
        </p:txBody>
      </p:sp>
      <p:sp>
        <p:nvSpPr>
          <p:cNvPr id="5" name="Symbol zastępczy daty 4"/>
          <p:cNvSpPr>
            <a:spLocks noGrp="1"/>
          </p:cNvSpPr>
          <p:nvPr>
            <p:ph type="dt" sz="half" idx="10"/>
          </p:nvPr>
        </p:nvSpPr>
        <p:spPr>
          <a:xfrm>
            <a:off x="457200" y="6422064"/>
            <a:ext cx="2133600" cy="365125"/>
          </a:xfrm>
        </p:spPr>
        <p:txBody>
          <a:bodyPr/>
          <a:lstStyle/>
          <a:p>
            <a:fld id="{09E6E451-2F94-4511-99F9-53D6DB9A4D7E}" type="datetimeFigureOut">
              <a:rPr lang="pl-PL" smtClean="0"/>
              <a:t>2014-11-12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8682A3F2-ACE9-48D2-B944-DA188E95F41E}" type="slidenum">
              <a:rPr lang="pl-PL" smtClean="0"/>
              <a:t>‹#›</a:t>
            </a:fld>
            <a:endParaRPr lang="pl-PL"/>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p:txBody>
          <a:bodyPr vert="eaVer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09E6E451-2F94-4511-99F9-53D6DB9A4D7E}" type="datetimeFigureOut">
              <a:rPr lang="pl-PL" smtClean="0"/>
              <a:t>2014-11-12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682A3F2-ACE9-48D2-B944-DA188E95F41E}" type="slidenum">
              <a:rPr lang="pl-PL" smtClean="0"/>
              <a:t>‹#›</a:t>
            </a:fld>
            <a:endParaRPr lang="pl-PL"/>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09E6E451-2F94-4511-99F9-53D6DB9A4D7E}" type="datetimeFigureOut">
              <a:rPr lang="pl-PL" smtClean="0"/>
              <a:t>2014-11-12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682A3F2-ACE9-48D2-B944-DA188E95F41E}" type="slidenum">
              <a:rPr lang="pl-PL" smtClean="0"/>
              <a:t>‹#›</a:t>
            </a:fld>
            <a:endParaRPr lang="pl-PL"/>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Dowolny kształt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Dowolny kształt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Symbol zastępczy tytułu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pl-PL" smtClean="0"/>
              <a:t>Kliknij, aby edytować styl</a:t>
            </a:r>
            <a:endParaRPr kumimoji="0" lang="en-US"/>
          </a:p>
        </p:txBody>
      </p:sp>
      <p:sp>
        <p:nvSpPr>
          <p:cNvPr id="30" name="Symbol zastępczy tekstu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pl-PL" smtClean="0"/>
              <a:t>Kliknij, aby edytować style wzorca tekstu</a:t>
            </a:r>
          </a:p>
          <a:p>
            <a:pPr lvl="1" eaLnBrk="1" latinLnBrk="0" hangingPunct="1"/>
            <a:r>
              <a:rPr kumimoji="0" lang="pl-PL" smtClean="0"/>
              <a:t>Drugi poziom</a:t>
            </a:r>
          </a:p>
          <a:p>
            <a:pPr lvl="2" eaLnBrk="1" latinLnBrk="0" hangingPunct="1"/>
            <a:r>
              <a:rPr kumimoji="0" lang="pl-PL" smtClean="0"/>
              <a:t>Trzeci poziom</a:t>
            </a:r>
          </a:p>
          <a:p>
            <a:pPr lvl="3" eaLnBrk="1" latinLnBrk="0" hangingPunct="1"/>
            <a:r>
              <a:rPr kumimoji="0" lang="pl-PL" smtClean="0"/>
              <a:t>Czwarty poziom</a:t>
            </a:r>
          </a:p>
          <a:p>
            <a:pPr lvl="4" eaLnBrk="1" latinLnBrk="0" hangingPunct="1"/>
            <a:r>
              <a:rPr kumimoji="0" lang="pl-PL" smtClean="0"/>
              <a:t>Piąty poziom</a:t>
            </a:r>
            <a:endParaRPr kumimoji="0" lang="en-US"/>
          </a:p>
        </p:txBody>
      </p:sp>
      <p:sp>
        <p:nvSpPr>
          <p:cNvPr id="10" name="Symbol zastępczy daty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09E6E451-2F94-4511-99F9-53D6DB9A4D7E}" type="datetimeFigureOut">
              <a:rPr lang="pl-PL" smtClean="0"/>
              <a:t>2014-11-12</a:t>
            </a:fld>
            <a:endParaRPr lang="pl-PL"/>
          </a:p>
        </p:txBody>
      </p:sp>
      <p:sp>
        <p:nvSpPr>
          <p:cNvPr id="22" name="Symbol zastępczy stopki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pl-PL"/>
          </a:p>
        </p:txBody>
      </p:sp>
      <p:sp>
        <p:nvSpPr>
          <p:cNvPr id="18" name="Symbol zastępczy numeru slajdu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8682A3F2-ACE9-48D2-B944-DA188E95F41E}" type="slidenum">
              <a:rPr lang="pl-PL" smtClean="0"/>
              <a:t>‹#›</a:t>
            </a:fld>
            <a:endParaRPr lang="pl-PL"/>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pl-pl.facebook.com/KoloNaukoweKarnistowLEX" TargetMode="External"/><Relationship Id="rId1" Type="http://schemas.openxmlformats.org/officeDocument/2006/relationships/slideLayout" Target="../slideLayouts/slideLayout2.xml"/><Relationship Id="rId5" Type="http://schemas.openxmlformats.org/officeDocument/2006/relationships/image" Target="../media/image38.jpg"/><Relationship Id="rId4" Type="http://schemas.openxmlformats.org/officeDocument/2006/relationships/hyperlink" Target="http://wspia.eu/dla-studenta/organizacje-studenckie-i-kola-naukowe/kola-naukowe/kolo-naukowe-karnistow-lex"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1"/>
          </p:nvPr>
        </p:nvSpPr>
        <p:spPr>
          <a:xfrm>
            <a:off x="755575" y="260648"/>
            <a:ext cx="7560841" cy="1752600"/>
          </a:xfrm>
        </p:spPr>
        <p:txBody>
          <a:bodyPr>
            <a:normAutofit/>
          </a:bodyPr>
          <a:lstStyle/>
          <a:p>
            <a:pPr algn="ctr"/>
            <a:r>
              <a:rPr lang="pl-PL" sz="3600" b="1" dirty="0" smtClean="0">
                <a:solidFill>
                  <a:schemeClr val="tx2">
                    <a:lumMod val="25000"/>
                  </a:schemeClr>
                </a:solidFill>
                <a:effectLst>
                  <a:outerShdw blurRad="38100" dist="38100" dir="2700000" algn="tl">
                    <a:srgbClr val="000000">
                      <a:alpha val="43137"/>
                    </a:srgbClr>
                  </a:outerShdw>
                </a:effectLst>
                <a:latin typeface="Adobe Caslon Pro" pitchFamily="18" charset="-18"/>
              </a:rPr>
              <a:t>KOŁO NAUKOWE KARNISTÓW „LEX”</a:t>
            </a:r>
            <a:endParaRPr lang="pl-PL" sz="3600" b="1" dirty="0">
              <a:solidFill>
                <a:schemeClr val="tx2">
                  <a:lumMod val="25000"/>
                </a:schemeClr>
              </a:solidFill>
              <a:effectLst>
                <a:outerShdw blurRad="38100" dist="38100" dir="2700000" algn="tl">
                  <a:srgbClr val="000000">
                    <a:alpha val="43137"/>
                  </a:srgbClr>
                </a:outerShdw>
              </a:effectLst>
              <a:latin typeface="Adobe Caslon Pro" pitchFamily="18" charset="-18"/>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1720" y="2276872"/>
            <a:ext cx="5065473" cy="337698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048822733"/>
      </p:ext>
    </p:extLst>
  </p:cSld>
  <p:clrMapOvr>
    <a:masterClrMapping/>
  </p:clrMapOvr>
  <mc:AlternateContent xmlns:mc="http://schemas.openxmlformats.org/markup-compatibility/2006" xmlns:p14="http://schemas.microsoft.com/office/powerpoint/2010/main">
    <mc:Choice Requires="p14">
      <p:transition spd="slow" p14:dur="3400" advTm="3000">
        <p14:reveal dir="r"/>
      </p:transition>
    </mc:Choice>
    <mc:Fallback xmlns="">
      <p:transition spd="slow" advTm="3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pPr algn="ctr"/>
            <a:r>
              <a:rPr lang="pl-PL" dirty="0" smtClean="0">
                <a:solidFill>
                  <a:schemeClr val="tx2">
                    <a:lumMod val="25000"/>
                  </a:schemeClr>
                </a:solidFill>
                <a:effectLst>
                  <a:outerShdw blurRad="38100" dist="38100" dir="2700000" algn="tl">
                    <a:srgbClr val="000000">
                      <a:alpha val="43137"/>
                    </a:srgbClr>
                  </a:outerShdw>
                </a:effectLst>
                <a:latin typeface="Adobe Caslon Pro Bold" pitchFamily="18" charset="-18"/>
              </a:rPr>
              <a:t>Co nas wyróżnia…</a:t>
            </a:r>
            <a:endParaRPr lang="pl-PL" dirty="0">
              <a:solidFill>
                <a:schemeClr val="tx2">
                  <a:lumMod val="25000"/>
                </a:schemeClr>
              </a:solidFill>
              <a:effectLst>
                <a:outerShdw blurRad="38100" dist="38100" dir="2700000" algn="tl">
                  <a:srgbClr val="000000">
                    <a:alpha val="43137"/>
                  </a:srgbClr>
                </a:outerShdw>
              </a:effectLst>
              <a:latin typeface="Adobe Caslon Pro Bold" pitchFamily="18" charset="-18"/>
            </a:endParaRPr>
          </a:p>
        </p:txBody>
      </p:sp>
      <p:sp>
        <p:nvSpPr>
          <p:cNvPr id="3" name="Symbol zastępczy zawartości 2"/>
          <p:cNvSpPr>
            <a:spLocks noGrp="1"/>
          </p:cNvSpPr>
          <p:nvPr>
            <p:ph idx="1"/>
          </p:nvPr>
        </p:nvSpPr>
        <p:spPr/>
        <p:txBody>
          <a:bodyPr>
            <a:normAutofit/>
          </a:bodyPr>
          <a:lstStyle/>
          <a:p>
            <a:pPr marL="36576" indent="0" algn="ctr">
              <a:buNone/>
            </a:pPr>
            <a:r>
              <a:rPr lang="pl-PL" dirty="0">
                <a:solidFill>
                  <a:schemeClr val="tx2">
                    <a:lumMod val="25000"/>
                  </a:schemeClr>
                </a:solidFill>
                <a:latin typeface="Adobe Caslon Pro" pitchFamily="18" charset="-18"/>
              </a:rPr>
              <a:t>Jesteśmy jednym z licznych kół naukowych, działających na naszej uczelni, w którym studenci mogą ponadprogramowo rozwijać swoje zainteresowania, zdobywając wiedzę i doświadczenie. Pod okiem naszego opiekuna dr Zbigniewa Niezgody w ciekawy sposób poszerzysz swoją wiedzę, która pomoże Ci bezproblemowo zdać egzaminy i dostać się na wymarzoną aplikację.</a:t>
            </a:r>
          </a:p>
        </p:txBody>
      </p:sp>
    </p:spTree>
    <p:extLst>
      <p:ext uri="{BB962C8B-B14F-4D97-AF65-F5344CB8AC3E}">
        <p14:creationId xmlns:p14="http://schemas.microsoft.com/office/powerpoint/2010/main" val="737523853"/>
      </p:ext>
    </p:extLst>
  </p:cSld>
  <p:clrMapOvr>
    <a:masterClrMapping/>
  </p:clrMapOvr>
  <mc:AlternateContent xmlns:mc="http://schemas.openxmlformats.org/markup-compatibility/2006" xmlns:p14="http://schemas.microsoft.com/office/powerpoint/2010/main">
    <mc:Choice Requires="p14">
      <p:transition spd="slow" p14:dur="1500" advTm="15000">
        <p:split orient="vert"/>
      </p:transition>
    </mc:Choice>
    <mc:Fallback xmlns="">
      <p:transition spd="slow" advTm="15000">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11560" y="476672"/>
            <a:ext cx="7467600" cy="5976664"/>
          </a:xfrm>
        </p:spPr>
        <p:txBody>
          <a:bodyPr>
            <a:noAutofit/>
          </a:bodyPr>
          <a:lstStyle/>
          <a:p>
            <a:pPr marL="36576" indent="0" algn="ctr">
              <a:buNone/>
            </a:pPr>
            <a:r>
              <a:rPr lang="pl-PL" sz="2800" dirty="0">
                <a:solidFill>
                  <a:schemeClr val="tx2">
                    <a:lumMod val="25000"/>
                  </a:schemeClr>
                </a:solidFill>
                <a:latin typeface="Adobe Caslon Pro" pitchFamily="18" charset="-18"/>
              </a:rPr>
              <a:t>Zapraszamy w nasze szeregi tych, których szczególnie interesują zagadnienia szeroko rozumianego prawa karnego. Czekamy nie tylko na studentów Prawa, ale również Administracji I </a:t>
            </a:r>
            <a:r>
              <a:rPr lang="pl-PL" sz="2800" dirty="0" err="1">
                <a:solidFill>
                  <a:schemeClr val="tx2">
                    <a:lumMod val="25000"/>
                  </a:schemeClr>
                </a:solidFill>
                <a:latin typeface="Adobe Caslon Pro" pitchFamily="18" charset="-18"/>
              </a:rPr>
              <a:t>i</a:t>
            </a:r>
            <a:r>
              <a:rPr lang="pl-PL" sz="2800" dirty="0">
                <a:solidFill>
                  <a:schemeClr val="tx2">
                    <a:lumMod val="25000"/>
                  </a:schemeClr>
                </a:solidFill>
                <a:latin typeface="Adobe Caslon Pro" pitchFamily="18" charset="-18"/>
              </a:rPr>
              <a:t> II stopnia, a także Bezpieczeństwa Wewnętrznego, gdyż tematy przez nas poruszane sięgają wielu dziedzin z zakresu prawa. My nie chodzimy na rozprawy sądowe- my je tworzymy i odgrywamy rolę sędziów, adwokatów, prokuratorów, świadków, </a:t>
            </a:r>
            <a:r>
              <a:rPr lang="pl-PL" sz="2800" dirty="0" smtClean="0">
                <a:solidFill>
                  <a:schemeClr val="tx2">
                    <a:lumMod val="25000"/>
                  </a:schemeClr>
                </a:solidFill>
                <a:latin typeface="Adobe Caslon Pro" pitchFamily="18" charset="-18"/>
              </a:rPr>
              <a:t>protokolantów. </a:t>
            </a:r>
            <a:r>
              <a:rPr lang="pl-PL" sz="2800" dirty="0">
                <a:solidFill>
                  <a:schemeClr val="tx2">
                    <a:lumMod val="25000"/>
                  </a:schemeClr>
                </a:solidFill>
                <a:latin typeface="Adobe Caslon Pro" pitchFamily="18" charset="-18"/>
              </a:rPr>
              <a:t>U nas poznasz wielu ciekawych ludzi, których zapraszamy na konferencje, wraz z ich historiami, znacznie ciekawszymi od suchej podręcznikowej </a:t>
            </a:r>
            <a:r>
              <a:rPr lang="pl-PL" sz="2800" dirty="0" smtClean="0">
                <a:solidFill>
                  <a:schemeClr val="tx2">
                    <a:lumMod val="25000"/>
                  </a:schemeClr>
                </a:solidFill>
                <a:latin typeface="Adobe Caslon Pro" pitchFamily="18" charset="-18"/>
              </a:rPr>
              <a:t>wiedzy.</a:t>
            </a:r>
            <a:endParaRPr lang="pl-PL" sz="2800" dirty="0">
              <a:solidFill>
                <a:schemeClr val="tx2">
                  <a:lumMod val="25000"/>
                </a:schemeClr>
              </a:solidFill>
              <a:latin typeface="Adobe Caslon Pro" pitchFamily="18" charset="-18"/>
            </a:endParaRPr>
          </a:p>
        </p:txBody>
      </p:sp>
    </p:spTree>
    <p:extLst>
      <p:ext uri="{BB962C8B-B14F-4D97-AF65-F5344CB8AC3E}">
        <p14:creationId xmlns:p14="http://schemas.microsoft.com/office/powerpoint/2010/main" val="2402761906"/>
      </p:ext>
    </p:extLst>
  </p:cSld>
  <p:clrMapOvr>
    <a:masterClrMapping/>
  </p:clrMapOvr>
  <mc:AlternateContent xmlns:mc="http://schemas.openxmlformats.org/markup-compatibility/2006" xmlns:p14="http://schemas.microsoft.com/office/powerpoint/2010/main">
    <mc:Choice Requires="p14">
      <p:transition spd="slow" p14:dur="1500" advTm="20000">
        <p:split orient="vert"/>
      </p:transition>
    </mc:Choice>
    <mc:Fallback xmlns="">
      <p:transition spd="slow" advTm="20000">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39552" y="260648"/>
            <a:ext cx="8064896" cy="1143000"/>
          </a:xfrm>
        </p:spPr>
        <p:txBody>
          <a:bodyPr>
            <a:normAutofit/>
          </a:bodyPr>
          <a:lstStyle/>
          <a:p>
            <a:pPr algn="ctr"/>
            <a:r>
              <a:rPr lang="pl-PL" dirty="0">
                <a:solidFill>
                  <a:schemeClr val="tx2">
                    <a:lumMod val="25000"/>
                  </a:schemeClr>
                </a:solidFill>
                <a:effectLst>
                  <a:outerShdw blurRad="38100" dist="38100" dir="2700000" algn="tl">
                    <a:srgbClr val="000000">
                      <a:alpha val="43137"/>
                    </a:srgbClr>
                  </a:outerShdw>
                </a:effectLst>
                <a:latin typeface="Adobe Caslon Pro Bold" pitchFamily="18" charset="-18"/>
              </a:rPr>
              <a:t>Opiekun oraz Zarząd Koła</a:t>
            </a:r>
          </a:p>
        </p:txBody>
      </p:sp>
      <p:sp>
        <p:nvSpPr>
          <p:cNvPr id="3" name="Symbol zastępczy zawartości 2"/>
          <p:cNvSpPr>
            <a:spLocks noGrp="1"/>
          </p:cNvSpPr>
          <p:nvPr>
            <p:ph idx="1"/>
          </p:nvPr>
        </p:nvSpPr>
        <p:spPr>
          <a:xfrm>
            <a:off x="457200" y="1600200"/>
            <a:ext cx="8435280" cy="4853136"/>
          </a:xfrm>
        </p:spPr>
        <p:txBody>
          <a:bodyPr>
            <a:normAutofit/>
          </a:bodyPr>
          <a:lstStyle/>
          <a:p>
            <a:pPr marL="36576" indent="0" algn="ctr">
              <a:buNone/>
            </a:pPr>
            <a:r>
              <a:rPr lang="pl-PL" b="1" dirty="0">
                <a:solidFill>
                  <a:schemeClr val="tx2">
                    <a:lumMod val="25000"/>
                  </a:schemeClr>
                </a:solidFill>
                <a:latin typeface="Adobe Caslon Pro" pitchFamily="18" charset="-18"/>
              </a:rPr>
              <a:t>Opiekun Koła Naukowego Karnistów "</a:t>
            </a:r>
            <a:r>
              <a:rPr lang="pl-PL" b="1" dirty="0" smtClean="0">
                <a:solidFill>
                  <a:schemeClr val="tx2">
                    <a:lumMod val="25000"/>
                  </a:schemeClr>
                </a:solidFill>
                <a:latin typeface="Adobe Caslon Pro" pitchFamily="18" charset="-18"/>
              </a:rPr>
              <a:t>LEX„:</a:t>
            </a:r>
            <a:endParaRPr lang="pl-PL" b="1" dirty="0">
              <a:solidFill>
                <a:schemeClr val="tx2">
                  <a:lumMod val="25000"/>
                </a:schemeClr>
              </a:solidFill>
              <a:latin typeface="Adobe Caslon Pro" pitchFamily="18" charset="-18"/>
            </a:endParaRPr>
          </a:p>
          <a:p>
            <a:pPr marL="36576" indent="0" algn="ctr">
              <a:buNone/>
            </a:pPr>
            <a:r>
              <a:rPr lang="pl-PL" dirty="0">
                <a:solidFill>
                  <a:schemeClr val="tx2">
                    <a:lumMod val="25000"/>
                  </a:schemeClr>
                </a:solidFill>
                <a:latin typeface="Adobe Caslon Pro" pitchFamily="18" charset="-18"/>
              </a:rPr>
              <a:t>dr Zbigniew Niezgoda</a:t>
            </a:r>
          </a:p>
          <a:p>
            <a:pPr marL="36576" indent="0" algn="ctr">
              <a:buNone/>
            </a:pPr>
            <a:endParaRPr lang="pl-PL" sz="1600" dirty="0" smtClean="0">
              <a:solidFill>
                <a:schemeClr val="tx2">
                  <a:lumMod val="25000"/>
                </a:schemeClr>
              </a:solidFill>
              <a:latin typeface="Adobe Caslon Pro" pitchFamily="18" charset="-18"/>
            </a:endParaRPr>
          </a:p>
          <a:p>
            <a:pPr marL="36576" indent="0" algn="ctr">
              <a:buNone/>
            </a:pPr>
            <a:r>
              <a:rPr lang="pl-PL" b="1" dirty="0" smtClean="0">
                <a:solidFill>
                  <a:schemeClr val="tx2">
                    <a:lumMod val="25000"/>
                  </a:schemeClr>
                </a:solidFill>
                <a:latin typeface="Adobe Caslon Pro" pitchFamily="18" charset="-18"/>
              </a:rPr>
              <a:t>Skład </a:t>
            </a:r>
            <a:r>
              <a:rPr lang="pl-PL" b="1" dirty="0">
                <a:solidFill>
                  <a:schemeClr val="tx2">
                    <a:lumMod val="25000"/>
                  </a:schemeClr>
                </a:solidFill>
                <a:latin typeface="Adobe Caslon Pro" pitchFamily="18" charset="-18"/>
              </a:rPr>
              <a:t>Zarządu KNK "</a:t>
            </a:r>
            <a:r>
              <a:rPr lang="pl-PL" b="1" dirty="0" smtClean="0">
                <a:solidFill>
                  <a:schemeClr val="tx2">
                    <a:lumMod val="25000"/>
                  </a:schemeClr>
                </a:solidFill>
                <a:latin typeface="Adobe Caslon Pro" pitchFamily="18" charset="-18"/>
              </a:rPr>
              <a:t>LEX„:</a:t>
            </a:r>
            <a:endParaRPr lang="pl-PL" b="1" dirty="0">
              <a:solidFill>
                <a:schemeClr val="tx2">
                  <a:lumMod val="25000"/>
                </a:schemeClr>
              </a:solidFill>
              <a:latin typeface="Adobe Caslon Pro" pitchFamily="18" charset="-18"/>
            </a:endParaRPr>
          </a:p>
          <a:p>
            <a:pPr marL="36576" indent="0" algn="ctr">
              <a:buNone/>
            </a:pPr>
            <a:r>
              <a:rPr lang="pl-PL" dirty="0" smtClean="0">
                <a:solidFill>
                  <a:schemeClr val="tx2">
                    <a:lumMod val="25000"/>
                  </a:schemeClr>
                </a:solidFill>
                <a:latin typeface="Adobe Caslon Pro" pitchFamily="18" charset="-18"/>
              </a:rPr>
              <a:t>Natalia </a:t>
            </a:r>
            <a:r>
              <a:rPr lang="pl-PL" dirty="0">
                <a:solidFill>
                  <a:schemeClr val="tx2">
                    <a:lumMod val="25000"/>
                  </a:schemeClr>
                </a:solidFill>
                <a:latin typeface="Adobe Caslon Pro" pitchFamily="18" charset="-18"/>
              </a:rPr>
              <a:t>Hałoń – Prezes</a:t>
            </a:r>
          </a:p>
          <a:p>
            <a:pPr marL="36576" indent="0" algn="ctr">
              <a:buNone/>
            </a:pPr>
            <a:r>
              <a:rPr lang="pl-PL" dirty="0" smtClean="0">
                <a:solidFill>
                  <a:schemeClr val="tx2">
                    <a:lumMod val="25000"/>
                  </a:schemeClr>
                </a:solidFill>
                <a:latin typeface="Adobe Caslon Pro" pitchFamily="18" charset="-18"/>
              </a:rPr>
              <a:t>Joanna </a:t>
            </a:r>
            <a:r>
              <a:rPr lang="pl-PL" dirty="0">
                <a:solidFill>
                  <a:schemeClr val="tx2">
                    <a:lumMod val="25000"/>
                  </a:schemeClr>
                </a:solidFill>
                <a:latin typeface="Adobe Caslon Pro" pitchFamily="18" charset="-18"/>
              </a:rPr>
              <a:t>Pełdiak -  v-ce Prezes</a:t>
            </a:r>
          </a:p>
          <a:p>
            <a:pPr marL="36576" indent="0" algn="ctr">
              <a:buNone/>
            </a:pPr>
            <a:r>
              <a:rPr lang="pl-PL" dirty="0" smtClean="0">
                <a:solidFill>
                  <a:schemeClr val="tx2">
                    <a:lumMod val="25000"/>
                  </a:schemeClr>
                </a:solidFill>
                <a:latin typeface="Adobe Caslon Pro" pitchFamily="18" charset="-18"/>
              </a:rPr>
              <a:t>Anna </a:t>
            </a:r>
            <a:r>
              <a:rPr lang="pl-PL" dirty="0">
                <a:solidFill>
                  <a:schemeClr val="tx2">
                    <a:lumMod val="25000"/>
                  </a:schemeClr>
                </a:solidFill>
                <a:latin typeface="Adobe Caslon Pro" pitchFamily="18" charset="-18"/>
              </a:rPr>
              <a:t>Leniar - v-ce Prezes</a:t>
            </a:r>
          </a:p>
          <a:p>
            <a:pPr marL="36576" indent="0" algn="ctr">
              <a:buNone/>
            </a:pPr>
            <a:r>
              <a:rPr lang="pl-PL" dirty="0" smtClean="0">
                <a:solidFill>
                  <a:schemeClr val="tx2">
                    <a:lumMod val="25000"/>
                  </a:schemeClr>
                </a:solidFill>
                <a:latin typeface="Adobe Caslon Pro" pitchFamily="18" charset="-18"/>
              </a:rPr>
              <a:t>Sandra </a:t>
            </a:r>
            <a:r>
              <a:rPr lang="pl-PL" dirty="0">
                <a:solidFill>
                  <a:schemeClr val="tx2">
                    <a:lumMod val="25000"/>
                  </a:schemeClr>
                </a:solidFill>
                <a:latin typeface="Adobe Caslon Pro" pitchFamily="18" charset="-18"/>
              </a:rPr>
              <a:t>Prokić - Sekretarz</a:t>
            </a:r>
          </a:p>
          <a:p>
            <a:endParaRPr lang="pl-PL" dirty="0"/>
          </a:p>
        </p:txBody>
      </p:sp>
    </p:spTree>
    <p:extLst>
      <p:ext uri="{BB962C8B-B14F-4D97-AF65-F5344CB8AC3E}">
        <p14:creationId xmlns:p14="http://schemas.microsoft.com/office/powerpoint/2010/main" val="2636087478"/>
      </p:ext>
    </p:extLst>
  </p:cSld>
  <p:clrMapOvr>
    <a:masterClrMapping/>
  </p:clrMapOvr>
  <mc:AlternateContent xmlns:mc="http://schemas.openxmlformats.org/markup-compatibility/2006" xmlns:p14="http://schemas.microsoft.com/office/powerpoint/2010/main">
    <mc:Choice Requires="p14">
      <p:transition spd="slow" p14:dur="3400" advTm="7000">
        <p14:reveal/>
      </p:transition>
    </mc:Choice>
    <mc:Fallback xmlns="">
      <p:transition spd="slow" advTm="7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27584" y="404664"/>
            <a:ext cx="7467600" cy="1143000"/>
          </a:xfrm>
        </p:spPr>
        <p:txBody>
          <a:bodyPr>
            <a:normAutofit/>
          </a:bodyPr>
          <a:lstStyle/>
          <a:p>
            <a:pPr algn="ctr"/>
            <a:r>
              <a:rPr lang="pl-PL" sz="4400" dirty="0" smtClean="0">
                <a:solidFill>
                  <a:schemeClr val="tx2">
                    <a:lumMod val="25000"/>
                  </a:schemeClr>
                </a:solidFill>
                <a:effectLst>
                  <a:outerShdw blurRad="38100" dist="38100" dir="2700000" algn="tl">
                    <a:srgbClr val="000000">
                      <a:alpha val="43137"/>
                    </a:srgbClr>
                  </a:outerShdw>
                </a:effectLst>
                <a:latin typeface="Adobe Caslon Pro Bold" pitchFamily="18" charset="-18"/>
              </a:rPr>
              <a:t>Miejsca, które odwiedziliśmy…</a:t>
            </a:r>
            <a:endParaRPr lang="pl-PL" sz="4400" dirty="0">
              <a:solidFill>
                <a:schemeClr val="tx2">
                  <a:lumMod val="25000"/>
                </a:schemeClr>
              </a:solidFill>
              <a:effectLst>
                <a:outerShdw blurRad="38100" dist="38100" dir="2700000" algn="tl">
                  <a:srgbClr val="000000">
                    <a:alpha val="43137"/>
                  </a:srgbClr>
                </a:outerShdw>
              </a:effectLst>
              <a:latin typeface="Adobe Caslon Pro Bold" pitchFamily="18" charset="-18"/>
            </a:endParaRPr>
          </a:p>
        </p:txBody>
      </p:sp>
      <p:pic>
        <p:nvPicPr>
          <p:cNvPr id="10" name="Symbol zastępczy obrazu 9"/>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03648" y="1484784"/>
            <a:ext cx="6134793" cy="4114800"/>
          </a:xfrm>
          <a:prstGeom prst="rect">
            <a:avLst/>
          </a:prstGeom>
          <a:ln>
            <a:noFill/>
          </a:ln>
          <a:effectLst>
            <a:outerShdw blurRad="292100" dist="139700" dir="2700000" algn="tl" rotWithShape="0">
              <a:srgbClr val="333333">
                <a:alpha val="65000"/>
              </a:srgbClr>
            </a:outerShdw>
          </a:effectLst>
        </p:spPr>
      </p:pic>
      <p:sp>
        <p:nvSpPr>
          <p:cNvPr id="11" name="pole tekstowe 10"/>
          <p:cNvSpPr txBox="1"/>
          <p:nvPr/>
        </p:nvSpPr>
        <p:spPr>
          <a:xfrm>
            <a:off x="1763688" y="5805264"/>
            <a:ext cx="5544616" cy="954107"/>
          </a:xfrm>
          <a:prstGeom prst="rect">
            <a:avLst/>
          </a:prstGeom>
          <a:noFill/>
        </p:spPr>
        <p:txBody>
          <a:bodyPr wrap="square" rtlCol="0">
            <a:spAutoFit/>
          </a:bodyPr>
          <a:lstStyle/>
          <a:p>
            <a:pPr algn="ctr"/>
            <a:r>
              <a:rPr lang="pl-PL" sz="2800" dirty="0" smtClean="0">
                <a:solidFill>
                  <a:schemeClr val="tx2">
                    <a:lumMod val="25000"/>
                  </a:schemeClr>
                </a:solidFill>
                <a:latin typeface="Adobe Caslon Pro Bold" pitchFamily="18" charset="-18"/>
              </a:rPr>
              <a:t>Zakład Karny w </a:t>
            </a:r>
            <a:r>
              <a:rPr lang="pl-PL" sz="2800" dirty="0">
                <a:solidFill>
                  <a:schemeClr val="tx2">
                    <a:lumMod val="25000"/>
                  </a:schemeClr>
                </a:solidFill>
                <a:latin typeface="Adobe Caslon Pro Bold" pitchFamily="18" charset="-18"/>
              </a:rPr>
              <a:t>Rzeszowie-Załężu</a:t>
            </a:r>
          </a:p>
          <a:p>
            <a:pPr algn="ctr"/>
            <a:endParaRPr lang="pl-PL" sz="2800" dirty="0">
              <a:solidFill>
                <a:schemeClr val="tx2">
                  <a:lumMod val="25000"/>
                </a:schemeClr>
              </a:solidFill>
              <a:latin typeface="Adobe Caslon Pro Bold" pitchFamily="18" charset="-18"/>
            </a:endParaRPr>
          </a:p>
        </p:txBody>
      </p:sp>
    </p:spTree>
    <p:extLst>
      <p:ext uri="{BB962C8B-B14F-4D97-AF65-F5344CB8AC3E}">
        <p14:creationId xmlns:p14="http://schemas.microsoft.com/office/powerpoint/2010/main" val="917641197"/>
      </p:ext>
    </p:extLst>
  </p:cSld>
  <p:clrMapOvr>
    <a:masterClrMapping/>
  </p:clrMapOvr>
  <mc:AlternateContent xmlns:mc="http://schemas.openxmlformats.org/markup-compatibility/2006" xmlns:p14="http://schemas.microsoft.com/office/powerpoint/2010/main">
    <mc:Choice Requires="p14">
      <p:transition spd="slow" p14:dur="1500" advTm="5000">
        <p:split orient="vert"/>
      </p:transition>
    </mc:Choice>
    <mc:Fallback xmlns="">
      <p:transition spd="slow" advTm="5000">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39552" y="-243408"/>
            <a:ext cx="7920880" cy="3816424"/>
          </a:xfrm>
        </p:spPr>
        <p:txBody>
          <a:bodyPr>
            <a:noAutofit/>
          </a:bodyPr>
          <a:lstStyle/>
          <a:p>
            <a:pPr algn="ctr"/>
            <a:r>
              <a:rPr lang="pl-PL" sz="2400" dirty="0">
                <a:solidFill>
                  <a:schemeClr val="tx2">
                    <a:lumMod val="25000"/>
                  </a:schemeClr>
                </a:solidFill>
                <a:latin typeface="Adobe Caslon Pro" pitchFamily="18" charset="-18"/>
                <a:ea typeface="+mn-ea"/>
                <a:cs typeface="+mn-cs"/>
              </a:rPr>
              <a:t>Podczas wizyty w Zakładzie Karnym w Rzeszowie-Załężu </a:t>
            </a:r>
            <a:r>
              <a:rPr lang="pl-PL" sz="2400" dirty="0" smtClean="0">
                <a:solidFill>
                  <a:schemeClr val="tx2">
                    <a:lumMod val="25000"/>
                  </a:schemeClr>
                </a:solidFill>
                <a:latin typeface="Adobe Caslon Pro" pitchFamily="18" charset="-18"/>
                <a:ea typeface="+mn-ea"/>
                <a:cs typeface="+mn-cs"/>
              </a:rPr>
              <a:t>studenci </a:t>
            </a:r>
            <a:r>
              <a:rPr lang="pl-PL" sz="2400" dirty="0">
                <a:solidFill>
                  <a:schemeClr val="tx2">
                    <a:lumMod val="25000"/>
                  </a:schemeClr>
                </a:solidFill>
                <a:latin typeface="Adobe Caslon Pro" pitchFamily="18" charset="-18"/>
                <a:ea typeface="+mn-ea"/>
                <a:cs typeface="+mn-cs"/>
              </a:rPr>
              <a:t>mogli się przekonać jak wygląda praca funkcjonariuszy Służby Więziennej oraz w jakich warunkach odbywają karę więźniowie osadzeni w Zakładzie. Studenci działających w Kole Naukowym Karnistów „LEX” podczas wizyty w placówce więziennej spotkali się m.in. z władzami Zakładu oraz pracującymi tam psychologami.</a:t>
            </a:r>
          </a:p>
        </p:txBody>
      </p:sp>
      <p:pic>
        <p:nvPicPr>
          <p:cNvPr id="4" name="Symbol zastępczy zawartośc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79712" y="3140968"/>
            <a:ext cx="5184576" cy="3384376"/>
          </a:xfrm>
          <a:prstGeom prst="rect">
            <a:avLst/>
          </a:prstGeom>
          <a:ln>
            <a:noFill/>
          </a:ln>
          <a:effectLst>
            <a:softEdge rad="112500"/>
          </a:effectLst>
        </p:spPr>
      </p:pic>
    </p:spTree>
    <p:extLst>
      <p:ext uri="{BB962C8B-B14F-4D97-AF65-F5344CB8AC3E}">
        <p14:creationId xmlns:p14="http://schemas.microsoft.com/office/powerpoint/2010/main" val="1878084032"/>
      </p:ext>
    </p:extLst>
  </p:cSld>
  <p:clrMapOvr>
    <a:masterClrMapping/>
  </p:clrMapOvr>
  <mc:AlternateContent xmlns:mc="http://schemas.openxmlformats.org/markup-compatibility/2006" xmlns:p14="http://schemas.microsoft.com/office/powerpoint/2010/main">
    <mc:Choice Requires="p14">
      <p:transition spd="slow" p14:dur="1500" advTm="10000">
        <p:split orient="vert"/>
      </p:transition>
    </mc:Choice>
    <mc:Fallback xmlns="">
      <p:transition spd="slow" advTm="10000">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548680"/>
            <a:ext cx="8147248" cy="5577483"/>
          </a:xfrm>
        </p:spPr>
        <p:txBody>
          <a:bodyPr>
            <a:normAutofit lnSpcReduction="10000"/>
          </a:bodyPr>
          <a:lstStyle/>
          <a:p>
            <a:pPr marL="36576" indent="0" algn="ctr">
              <a:buNone/>
            </a:pPr>
            <a:r>
              <a:rPr lang="pl-PL" sz="2400" dirty="0">
                <a:solidFill>
                  <a:schemeClr val="tx2">
                    <a:lumMod val="25000"/>
                  </a:schemeClr>
                </a:solidFill>
                <a:latin typeface="Adobe Caslon Pro" pitchFamily="18" charset="-18"/>
              </a:rPr>
              <a:t>W czasie wizyty w Zakładzie Karnym w Załężu studenci dyskutowali m.in. z dyrektorem Okręgowego Inspektoratu Służby Więziennej w Rzeszowie płk </a:t>
            </a:r>
            <a:r>
              <a:rPr lang="pl-PL" sz="2400" dirty="0" smtClean="0">
                <a:solidFill>
                  <a:schemeClr val="tx2">
                    <a:lumMod val="25000"/>
                  </a:schemeClr>
                </a:solidFill>
                <a:latin typeface="Adobe Caslon Pro" pitchFamily="18" charset="-18"/>
              </a:rPr>
              <a:t>Jackiem </a:t>
            </a:r>
            <a:r>
              <a:rPr lang="pl-PL" sz="2400" dirty="0">
                <a:solidFill>
                  <a:schemeClr val="tx2">
                    <a:lumMod val="25000"/>
                  </a:schemeClr>
                </a:solidFill>
                <a:latin typeface="Adobe Caslon Pro" pitchFamily="18" charset="-18"/>
              </a:rPr>
              <a:t>Kitlińskim oraz </a:t>
            </a:r>
            <a:r>
              <a:rPr lang="pl-PL" sz="2400" dirty="0" smtClean="0">
                <a:solidFill>
                  <a:schemeClr val="tx2">
                    <a:lumMod val="25000"/>
                  </a:schemeClr>
                </a:solidFill>
                <a:latin typeface="Adobe Caslon Pro" pitchFamily="18" charset="-18"/>
              </a:rPr>
              <a:t>  z-</a:t>
            </a:r>
            <a:r>
              <a:rPr lang="pl-PL" sz="2400" dirty="0" err="1" smtClean="0">
                <a:solidFill>
                  <a:schemeClr val="tx2">
                    <a:lumMod val="25000"/>
                  </a:schemeClr>
                </a:solidFill>
                <a:latin typeface="Adobe Caslon Pro" pitchFamily="18" charset="-18"/>
              </a:rPr>
              <a:t>cą</a:t>
            </a:r>
            <a:r>
              <a:rPr lang="pl-PL" sz="2400" dirty="0" smtClean="0">
                <a:solidFill>
                  <a:schemeClr val="tx2">
                    <a:lumMod val="25000"/>
                  </a:schemeClr>
                </a:solidFill>
                <a:latin typeface="Adobe Caslon Pro" pitchFamily="18" charset="-18"/>
              </a:rPr>
              <a:t> </a:t>
            </a:r>
            <a:r>
              <a:rPr lang="pl-PL" sz="2400" dirty="0">
                <a:solidFill>
                  <a:schemeClr val="tx2">
                    <a:lumMod val="25000"/>
                  </a:schemeClr>
                </a:solidFill>
                <a:latin typeface="Adobe Caslon Pro" pitchFamily="18" charset="-18"/>
              </a:rPr>
              <a:t>dyrektora Zakładu Karnego Rzeszów-Załęże kpt. Krzysztofem Kulczyckim. Podczas spotkania członkowie Koła Naukowego </a:t>
            </a:r>
            <a:r>
              <a:rPr lang="pl-PL" sz="2400" dirty="0" smtClean="0">
                <a:solidFill>
                  <a:schemeClr val="tx2">
                    <a:lumMod val="25000"/>
                  </a:schemeClr>
                </a:solidFill>
                <a:latin typeface="Adobe Caslon Pro" pitchFamily="18" charset="-18"/>
              </a:rPr>
              <a:t>Karnistów </a:t>
            </a:r>
            <a:r>
              <a:rPr lang="pl-PL" sz="2400" dirty="0">
                <a:solidFill>
                  <a:schemeClr val="tx2">
                    <a:lumMod val="25000"/>
                  </a:schemeClr>
                </a:solidFill>
                <a:latin typeface="Adobe Caslon Pro" pitchFamily="18" charset="-18"/>
              </a:rPr>
              <a:t>„LEX” w WSPiA poznali historię oraz sposób funkcjonowania zakładu karnego i służby więziennej</a:t>
            </a:r>
            <a:r>
              <a:rPr lang="pl-PL" sz="2400" dirty="0" smtClean="0">
                <a:solidFill>
                  <a:schemeClr val="tx2">
                    <a:lumMod val="25000"/>
                  </a:schemeClr>
                </a:solidFill>
                <a:latin typeface="Adobe Caslon Pro" pitchFamily="18" charset="-18"/>
              </a:rPr>
              <a:t>.</a:t>
            </a:r>
          </a:p>
          <a:p>
            <a:pPr marL="36576" indent="0" algn="ctr">
              <a:buNone/>
            </a:pPr>
            <a:r>
              <a:rPr lang="pl-PL" sz="2400" dirty="0" smtClean="0">
                <a:solidFill>
                  <a:schemeClr val="tx2">
                    <a:lumMod val="25000"/>
                  </a:schemeClr>
                </a:solidFill>
                <a:latin typeface="Adobe Caslon Pro" pitchFamily="18" charset="-18"/>
              </a:rPr>
              <a:t>Studenci dowiedzieli się, </a:t>
            </a:r>
            <a:r>
              <a:rPr lang="pl-PL" sz="2400" dirty="0">
                <a:solidFill>
                  <a:schemeClr val="tx2">
                    <a:lumMod val="25000"/>
                  </a:schemeClr>
                </a:solidFill>
                <a:latin typeface="Adobe Caslon Pro" pitchFamily="18" charset="-18"/>
              </a:rPr>
              <a:t>że w strukturze jednostki funkcjonuje 11 oddziałów mieszkalnych dla skazanych i tymczasowo aresztowanych. Mieliśmy wiele pytań dotyczących funkcjonowania ZK. Na wszystkie bardzo chętnie odpowiadał pan Dyrektor oraz pracownicy Zakładu </a:t>
            </a:r>
            <a:r>
              <a:rPr lang="pl-PL" sz="2400" dirty="0" smtClean="0">
                <a:solidFill>
                  <a:schemeClr val="tx2">
                    <a:lumMod val="25000"/>
                  </a:schemeClr>
                </a:solidFill>
                <a:latin typeface="Adobe Caslon Pro" pitchFamily="18" charset="-18"/>
              </a:rPr>
              <a:t>Karnego. Członkowie Koła odwiedzili </a:t>
            </a:r>
            <a:r>
              <a:rPr lang="pl-PL" sz="2400" dirty="0">
                <a:solidFill>
                  <a:schemeClr val="tx2">
                    <a:lumMod val="25000"/>
                  </a:schemeClr>
                </a:solidFill>
                <a:latin typeface="Adobe Caslon Pro" pitchFamily="18" charset="-18"/>
              </a:rPr>
              <a:t>także oddział terapeutyczny dla uzależnionych od środków odurzających lub psychotropowych.  </a:t>
            </a:r>
            <a:r>
              <a:rPr lang="pl-PL" sz="2400" dirty="0" smtClean="0">
                <a:solidFill>
                  <a:schemeClr val="tx2">
                    <a:lumMod val="25000"/>
                  </a:schemeClr>
                </a:solidFill>
                <a:latin typeface="Adobe Caslon Pro" pitchFamily="18" charset="-18"/>
              </a:rPr>
              <a:t>Ciekawe </a:t>
            </a:r>
            <a:r>
              <a:rPr lang="pl-PL" sz="2400" dirty="0">
                <a:solidFill>
                  <a:schemeClr val="tx2">
                    <a:lumMod val="25000"/>
                  </a:schemeClr>
                </a:solidFill>
                <a:latin typeface="Adobe Caslon Pro" pitchFamily="18" charset="-18"/>
              </a:rPr>
              <a:t>było też to, iż na własne oczy studenci mogli przekonać się jak wygląda cela osadzonego w ZK Załęże.</a:t>
            </a:r>
          </a:p>
        </p:txBody>
      </p:sp>
    </p:spTree>
    <p:extLst>
      <p:ext uri="{BB962C8B-B14F-4D97-AF65-F5344CB8AC3E}">
        <p14:creationId xmlns:p14="http://schemas.microsoft.com/office/powerpoint/2010/main" val="3057137573"/>
      </p:ext>
    </p:extLst>
  </p:cSld>
  <p:clrMapOvr>
    <a:masterClrMapping/>
  </p:clrMapOvr>
  <mc:AlternateContent xmlns:mc="http://schemas.openxmlformats.org/markup-compatibility/2006" xmlns:p14="http://schemas.microsoft.com/office/powerpoint/2010/main">
    <mc:Choice Requires="p14">
      <p:transition spd="slow" p14:dur="1500" advTm="25000">
        <p:split orient="vert"/>
      </p:transition>
    </mc:Choice>
    <mc:Fallback xmlns="">
      <p:transition spd="slow" advTm="25000">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5936" y="3302449"/>
            <a:ext cx="4320480" cy="3240360"/>
          </a:xfrm>
          <a:prstGeom prst="rect">
            <a:avLst/>
          </a:prstGeom>
          <a:ln>
            <a:noFill/>
          </a:ln>
          <a:effectLst>
            <a:softEdge rad="112500"/>
          </a:effectLst>
        </p:spPr>
      </p:pic>
      <p:pic>
        <p:nvPicPr>
          <p:cNvPr id="7" name="Symbol zastępczy zawartości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71357" y="260648"/>
            <a:ext cx="4133091" cy="2769171"/>
          </a:xfrm>
          <a:prstGeom prst="rect">
            <a:avLst/>
          </a:prstGeom>
          <a:ln>
            <a:noFill/>
          </a:ln>
          <a:effectLst>
            <a:softEdge rad="112500"/>
          </a:effectLst>
        </p:spPr>
      </p:pic>
      <p:pic>
        <p:nvPicPr>
          <p:cNvPr id="8" name="Obraz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783062"/>
            <a:ext cx="3384376" cy="5038774"/>
          </a:xfrm>
          <a:prstGeom prst="rect">
            <a:avLst/>
          </a:prstGeom>
          <a:ln>
            <a:noFill/>
          </a:ln>
          <a:effectLst>
            <a:softEdge rad="112500"/>
          </a:effectLst>
        </p:spPr>
      </p:pic>
    </p:spTree>
    <p:extLst>
      <p:ext uri="{BB962C8B-B14F-4D97-AF65-F5344CB8AC3E}">
        <p14:creationId xmlns:p14="http://schemas.microsoft.com/office/powerpoint/2010/main" val="4038311152"/>
      </p:ext>
    </p:extLst>
  </p:cSld>
  <p:clrMapOvr>
    <a:masterClrMapping/>
  </p:clrMapOvr>
  <mc:AlternateContent xmlns:mc="http://schemas.openxmlformats.org/markup-compatibility/2006" xmlns:p14="http://schemas.microsoft.com/office/powerpoint/2010/main">
    <mc:Choice Requires="p14">
      <p:transition spd="slow" p14:dur="1500" advTm="7000">
        <p:split orient="vert"/>
      </p:transition>
    </mc:Choice>
    <mc:Fallback xmlns="">
      <p:transition spd="slow" advTm="7000">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pPr algn="ctr"/>
            <a:r>
              <a:rPr lang="pl-PL" sz="4400" dirty="0">
                <a:solidFill>
                  <a:schemeClr val="tx2">
                    <a:lumMod val="25000"/>
                  </a:schemeClr>
                </a:solidFill>
                <a:effectLst>
                  <a:outerShdw blurRad="38100" dist="38100" dir="2700000" algn="tl">
                    <a:srgbClr val="000000">
                      <a:alpha val="43137"/>
                    </a:srgbClr>
                  </a:outerShdw>
                </a:effectLst>
                <a:latin typeface="Adobe Caslon Pro Bold" pitchFamily="18" charset="-18"/>
              </a:rPr>
              <a:t>Wyjazd do Warszawy</a:t>
            </a:r>
          </a:p>
        </p:txBody>
      </p:sp>
      <p:pic>
        <p:nvPicPr>
          <p:cNvPr id="8" name="Symbol zastępczy zawartości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73691" y="1363186"/>
            <a:ext cx="6350637" cy="4762978"/>
          </a:xfrm>
          <a:prstGeom prst="rect">
            <a:avLst/>
          </a:prstGeom>
          <a:ln>
            <a:noFill/>
          </a:ln>
          <a:effectLst>
            <a:softEdge rad="112500"/>
          </a:effectLst>
        </p:spPr>
      </p:pic>
    </p:spTree>
    <p:extLst>
      <p:ext uri="{BB962C8B-B14F-4D97-AF65-F5344CB8AC3E}">
        <p14:creationId xmlns:p14="http://schemas.microsoft.com/office/powerpoint/2010/main" val="3212733718"/>
      </p:ext>
    </p:extLst>
  </p:cSld>
  <p:clrMapOvr>
    <a:masterClrMapping/>
  </p:clrMapOvr>
  <mc:AlternateContent xmlns:mc="http://schemas.openxmlformats.org/markup-compatibility/2006" xmlns:p14="http://schemas.microsoft.com/office/powerpoint/2010/main">
    <mc:Choice Requires="p14">
      <p:transition spd="slow" p14:dur="1500" advTm="5000">
        <p:split orient="vert"/>
      </p:transition>
    </mc:Choice>
    <mc:Fallback xmlns="">
      <p:transition spd="slow" advTm="5000">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548680"/>
            <a:ext cx="8003232" cy="2448272"/>
          </a:xfrm>
        </p:spPr>
        <p:txBody>
          <a:bodyPr>
            <a:normAutofit fontScale="92500" lnSpcReduction="20000"/>
          </a:bodyPr>
          <a:lstStyle/>
          <a:p>
            <a:pPr marL="36576" indent="0" algn="ctr">
              <a:buNone/>
            </a:pPr>
            <a:r>
              <a:rPr lang="pl-PL" sz="2800" dirty="0">
                <a:solidFill>
                  <a:schemeClr val="tx2">
                    <a:lumMod val="25000"/>
                  </a:schemeClr>
                </a:solidFill>
                <a:latin typeface="Adobe Caslon Pro" pitchFamily="18" charset="-18"/>
              </a:rPr>
              <a:t>Koło Naukowe Karnistów „LEX” w dniu 23.05.2013r. uczestniczyło w wyjeździe do Warszawy. W pierwszej kolejności członkowie Koła udali się do Pałacu Prezydenckiego gdzie uczestniczyli w uroczystości oficjalnego powitania na dziedzińcu Pałacu Prezydenckiego przez Prezydenta RP Bronisława Komorowskiego Prezydenta Czech Milosza Zemana. </a:t>
            </a:r>
            <a:endParaRPr lang="pl-PL" sz="2800" dirty="0" smtClean="0">
              <a:solidFill>
                <a:schemeClr val="tx2">
                  <a:lumMod val="25000"/>
                </a:schemeClr>
              </a:solidFill>
              <a:latin typeface="Adobe Caslon Pro" pitchFamily="18" charset="-18"/>
            </a:endParaRPr>
          </a:p>
          <a:p>
            <a:endParaRPr lang="pl-PL" dirty="0"/>
          </a:p>
        </p:txBody>
      </p:sp>
      <p:pic>
        <p:nvPicPr>
          <p:cNvPr id="5" name="Obraz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3212976"/>
            <a:ext cx="4115949" cy="3086962"/>
          </a:xfrm>
          <a:prstGeom prst="rect">
            <a:avLst/>
          </a:prstGeom>
          <a:ln>
            <a:noFill/>
          </a:ln>
          <a:effectLst>
            <a:softEdge rad="112500"/>
          </a:effectLst>
        </p:spPr>
      </p:pic>
      <p:pic>
        <p:nvPicPr>
          <p:cNvPr id="6" name="Obraz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98626" y="3144726"/>
            <a:ext cx="4205822" cy="3154366"/>
          </a:xfrm>
          <a:prstGeom prst="rect">
            <a:avLst/>
          </a:prstGeom>
          <a:ln>
            <a:noFill/>
          </a:ln>
          <a:effectLst>
            <a:softEdge rad="112500"/>
          </a:effectLst>
        </p:spPr>
      </p:pic>
    </p:spTree>
    <p:extLst>
      <p:ext uri="{BB962C8B-B14F-4D97-AF65-F5344CB8AC3E}">
        <p14:creationId xmlns:p14="http://schemas.microsoft.com/office/powerpoint/2010/main" val="3591544842"/>
      </p:ext>
    </p:extLst>
  </p:cSld>
  <p:clrMapOvr>
    <a:masterClrMapping/>
  </p:clrMapOvr>
  <mc:AlternateContent xmlns:mc="http://schemas.openxmlformats.org/markup-compatibility/2006" xmlns:p14="http://schemas.microsoft.com/office/powerpoint/2010/main">
    <mc:Choice Requires="p14">
      <p:transition spd="slow" p14:dur="1500" advTm="10000">
        <p:split orient="vert"/>
      </p:transition>
    </mc:Choice>
    <mc:Fallback xmlns="">
      <p:transition spd="slow" advTm="10000">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395536" y="548680"/>
            <a:ext cx="8208912" cy="2880320"/>
          </a:xfrm>
        </p:spPr>
        <p:txBody>
          <a:bodyPr>
            <a:normAutofit fontScale="92500" lnSpcReduction="10000"/>
          </a:bodyPr>
          <a:lstStyle/>
          <a:p>
            <a:pPr marL="36576" indent="0" algn="ctr">
              <a:buNone/>
            </a:pPr>
            <a:r>
              <a:rPr lang="pl-PL" sz="2600" dirty="0">
                <a:solidFill>
                  <a:schemeClr val="tx2">
                    <a:lumMod val="25000"/>
                  </a:schemeClr>
                </a:solidFill>
                <a:latin typeface="Adobe Caslon Pro" pitchFamily="18" charset="-18"/>
              </a:rPr>
              <a:t>Kolejnym punktem zwiedzania był Sejm RP. Wraz z opiekunem Koła dr Zbigniewem Niezgodą, dzięki uprzejmości rzeszowskich posłów Krystyny Skowrońskiej oraz Tomasza Kamińskiego zwiedziliśmy Sejm. Mieliśmy okazję na spotkanie z Marszałkiem Sejmu Panią Ewą Kopacz, Ministrem Sprawiedliwości Markiem Biernackim, byłym Ministrem Sprawiedliwości Krzysztofem Kwiatkowskim, Ministrem Zdrowia Bartoszek Arłukowiczem, reżyserem i </a:t>
            </a:r>
            <a:r>
              <a:rPr lang="pl-PL" sz="2600" dirty="0" smtClean="0">
                <a:solidFill>
                  <a:schemeClr val="tx2">
                    <a:lumMod val="25000"/>
                  </a:schemeClr>
                </a:solidFill>
                <a:latin typeface="Adobe Caslon Pro" pitchFamily="18" charset="-18"/>
              </a:rPr>
              <a:t>aktorem, </a:t>
            </a:r>
            <a:r>
              <a:rPr lang="pl-PL" sz="2600" dirty="0">
                <a:solidFill>
                  <a:schemeClr val="tx2">
                    <a:lumMod val="25000"/>
                  </a:schemeClr>
                </a:solidFill>
                <a:latin typeface="Adobe Caslon Pro" pitchFamily="18" charset="-18"/>
              </a:rPr>
              <a:t>a obecnie posłem Jerzy Fedorowiczem.  </a:t>
            </a: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3429000"/>
            <a:ext cx="4139952" cy="3104964"/>
          </a:xfrm>
          <a:prstGeom prst="rect">
            <a:avLst/>
          </a:prstGeom>
          <a:ln>
            <a:noFill/>
          </a:ln>
          <a:effectLst>
            <a:softEdge rad="112500"/>
          </a:effectLst>
        </p:spPr>
      </p:pic>
      <p:pic>
        <p:nvPicPr>
          <p:cNvPr id="5" name="Obraz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3429000"/>
            <a:ext cx="4139952" cy="3104964"/>
          </a:xfrm>
          <a:prstGeom prst="rect">
            <a:avLst/>
          </a:prstGeom>
          <a:ln>
            <a:noFill/>
          </a:ln>
          <a:effectLst>
            <a:softEdge rad="112500"/>
          </a:effectLst>
        </p:spPr>
      </p:pic>
    </p:spTree>
    <p:extLst>
      <p:ext uri="{BB962C8B-B14F-4D97-AF65-F5344CB8AC3E}">
        <p14:creationId xmlns:p14="http://schemas.microsoft.com/office/powerpoint/2010/main" val="3987816449"/>
      </p:ext>
    </p:extLst>
  </p:cSld>
  <p:clrMapOvr>
    <a:masterClrMapping/>
  </p:clrMapOvr>
  <mc:AlternateContent xmlns:mc="http://schemas.openxmlformats.org/markup-compatibility/2006" xmlns:p14="http://schemas.microsoft.com/office/powerpoint/2010/main">
    <mc:Choice Requires="p14">
      <p:transition spd="slow" p14:dur="1500" advTm="10000">
        <p:split orient="vert"/>
      </p:transition>
    </mc:Choice>
    <mc:Fallback xmlns="">
      <p:transition spd="slow" advTm="10000">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476672"/>
            <a:ext cx="8291264" cy="5976664"/>
          </a:xfrm>
        </p:spPr>
        <p:txBody>
          <a:bodyPr>
            <a:normAutofit/>
          </a:bodyPr>
          <a:lstStyle/>
          <a:p>
            <a:pPr marL="36576" indent="0" algn="ctr">
              <a:buNone/>
            </a:pPr>
            <a:r>
              <a:rPr lang="pl-PL" sz="2400" dirty="0">
                <a:solidFill>
                  <a:schemeClr val="tx2">
                    <a:lumMod val="25000"/>
                  </a:schemeClr>
                </a:solidFill>
                <a:latin typeface="Adobe Caslon Pro" pitchFamily="18" charset="-18"/>
              </a:rPr>
              <a:t>Dodatkowo w planie wizyty było zwiedzanie holu głównego. Tam studenci  mogli zobaczyć m.in. gablotę z laskami marszałkowskimi, makietę kompleksu budynków sejmowych oraz tablice upamiętniające posłów. Jedna z nich poświęcona jest posłom II Rzeczypospolitej, którzy zginęli w czasie II wojny światowej. Kolejna upamiętnia parlamentarzystów, którzy zginęli w katastrofie lotniczej pod Smoleńskiem</a:t>
            </a:r>
            <a:r>
              <a:rPr lang="pl-PL" sz="2400" dirty="0" smtClean="0">
                <a:solidFill>
                  <a:schemeClr val="tx2">
                    <a:lumMod val="25000"/>
                  </a:schemeClr>
                </a:solidFill>
                <a:latin typeface="Adobe Caslon Pro" pitchFamily="18" charset="-18"/>
              </a:rPr>
              <a:t>.</a:t>
            </a:r>
          </a:p>
          <a:p>
            <a:pPr marL="36576" indent="0" algn="ctr">
              <a:buNone/>
            </a:pPr>
            <a:endParaRPr lang="pl-PL" sz="2400" dirty="0">
              <a:solidFill>
                <a:schemeClr val="tx2">
                  <a:lumMod val="25000"/>
                </a:schemeClr>
              </a:solidFill>
              <a:latin typeface="Adobe Caslon Pro" pitchFamily="18" charset="-18"/>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0399" y="3356992"/>
            <a:ext cx="2139702" cy="2852936"/>
          </a:xfrm>
          <a:prstGeom prst="rect">
            <a:avLst/>
          </a:prstGeom>
          <a:ln>
            <a:noFill/>
          </a:ln>
          <a:effectLst>
            <a:softEdge rad="112500"/>
          </a:effectLst>
        </p:spPr>
      </p:pic>
      <p:pic>
        <p:nvPicPr>
          <p:cNvPr id="5" name="Obraz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3928" y="3140968"/>
            <a:ext cx="4379979" cy="3284984"/>
          </a:xfrm>
          <a:prstGeom prst="rect">
            <a:avLst/>
          </a:prstGeom>
          <a:ln>
            <a:noFill/>
          </a:ln>
          <a:effectLst>
            <a:softEdge rad="112500"/>
          </a:effectLst>
        </p:spPr>
      </p:pic>
    </p:spTree>
    <p:extLst>
      <p:ext uri="{BB962C8B-B14F-4D97-AF65-F5344CB8AC3E}">
        <p14:creationId xmlns:p14="http://schemas.microsoft.com/office/powerpoint/2010/main" val="1538314301"/>
      </p:ext>
    </p:extLst>
  </p:cSld>
  <p:clrMapOvr>
    <a:masterClrMapping/>
  </p:clrMapOvr>
  <mc:AlternateContent xmlns:mc="http://schemas.openxmlformats.org/markup-compatibility/2006" xmlns:p14="http://schemas.microsoft.com/office/powerpoint/2010/main">
    <mc:Choice Requires="p14">
      <p:transition spd="slow" p14:dur="1500" advTm="10000">
        <p:split orient="vert"/>
      </p:transition>
    </mc:Choice>
    <mc:Fallback xmlns="">
      <p:transition spd="slow" advTm="10000">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716016" y="260648"/>
            <a:ext cx="4014192" cy="3010644"/>
          </a:xfrm>
          <a:prstGeom prst="rect">
            <a:avLst/>
          </a:prstGeom>
          <a:ln>
            <a:noFill/>
          </a:ln>
          <a:effectLst>
            <a:softEdge rad="112500"/>
          </a:effectLst>
        </p:spPr>
      </p:pic>
      <p:pic>
        <p:nvPicPr>
          <p:cNvPr id="5" name="Obraz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1700808"/>
            <a:ext cx="4187957" cy="3140968"/>
          </a:xfrm>
          <a:prstGeom prst="rect">
            <a:avLst/>
          </a:prstGeom>
          <a:ln>
            <a:noFill/>
          </a:ln>
          <a:effectLst>
            <a:softEdge rad="112500"/>
          </a:effectLst>
        </p:spPr>
      </p:pic>
      <p:pic>
        <p:nvPicPr>
          <p:cNvPr id="6" name="Obraz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0046" y="3573016"/>
            <a:ext cx="3899926" cy="2924944"/>
          </a:xfrm>
          <a:prstGeom prst="rect">
            <a:avLst/>
          </a:prstGeom>
          <a:ln>
            <a:noFill/>
          </a:ln>
          <a:effectLst>
            <a:softEdge rad="112500"/>
          </a:effectLst>
        </p:spPr>
      </p:pic>
    </p:spTree>
    <p:extLst>
      <p:ext uri="{BB962C8B-B14F-4D97-AF65-F5344CB8AC3E}">
        <p14:creationId xmlns:p14="http://schemas.microsoft.com/office/powerpoint/2010/main" val="484354122"/>
      </p:ext>
    </p:extLst>
  </p:cSld>
  <p:clrMapOvr>
    <a:masterClrMapping/>
  </p:clrMapOvr>
  <mc:AlternateContent xmlns:mc="http://schemas.openxmlformats.org/markup-compatibility/2006" xmlns:p14="http://schemas.microsoft.com/office/powerpoint/2010/main">
    <mc:Choice Requires="p14">
      <p:transition spd="slow" p14:dur="1500" advTm="10000">
        <p:split orient="vert"/>
      </p:transition>
    </mc:Choice>
    <mc:Fallback xmlns="">
      <p:transition spd="slow" advTm="10000">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55576" y="476672"/>
            <a:ext cx="7467600" cy="1143000"/>
          </a:xfrm>
        </p:spPr>
        <p:txBody>
          <a:bodyPr>
            <a:noAutofit/>
          </a:bodyPr>
          <a:lstStyle/>
          <a:p>
            <a:pPr algn="ctr"/>
            <a:r>
              <a:rPr lang="pl-PL" sz="4400" dirty="0">
                <a:solidFill>
                  <a:schemeClr val="tx2">
                    <a:lumMod val="25000"/>
                  </a:schemeClr>
                </a:solidFill>
                <a:effectLst>
                  <a:outerShdw blurRad="38100" dist="38100" dir="2700000" algn="tl">
                    <a:srgbClr val="000000">
                      <a:alpha val="43137"/>
                    </a:srgbClr>
                  </a:outerShdw>
                </a:effectLst>
                <a:latin typeface="Adobe Caslon Pro Bold" pitchFamily="18" charset="-18"/>
              </a:rPr>
              <a:t>Wizyta w Archiwum Państwowym w Rzeszowie</a:t>
            </a:r>
          </a:p>
        </p:txBody>
      </p:sp>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43808" y="1916832"/>
            <a:ext cx="3396446" cy="4525963"/>
          </a:xfrm>
        </p:spPr>
      </p:pic>
    </p:spTree>
    <p:extLst>
      <p:ext uri="{BB962C8B-B14F-4D97-AF65-F5344CB8AC3E}">
        <p14:creationId xmlns:p14="http://schemas.microsoft.com/office/powerpoint/2010/main" val="4284306565"/>
      </p:ext>
    </p:extLst>
  </p:cSld>
  <p:clrMapOvr>
    <a:masterClrMapping/>
  </p:clrMapOvr>
  <mc:AlternateContent xmlns:mc="http://schemas.openxmlformats.org/markup-compatibility/2006" xmlns:p14="http://schemas.microsoft.com/office/powerpoint/2010/main">
    <mc:Choice Requires="p14">
      <p:transition spd="slow" p14:dur="1500" advTm="5000">
        <p:split orient="vert"/>
      </p:transition>
    </mc:Choice>
    <mc:Fallback xmlns="">
      <p:transition spd="slow" advTm="5000">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67544" y="404665"/>
            <a:ext cx="8064896" cy="3528391"/>
          </a:xfrm>
        </p:spPr>
        <p:txBody>
          <a:bodyPr>
            <a:normAutofit fontScale="92500"/>
          </a:bodyPr>
          <a:lstStyle/>
          <a:p>
            <a:pPr marL="36576" indent="0" algn="ctr">
              <a:buNone/>
            </a:pPr>
            <a:r>
              <a:rPr lang="pl-PL" sz="2600" dirty="0">
                <a:solidFill>
                  <a:schemeClr val="tx2">
                    <a:lumMod val="25000"/>
                  </a:schemeClr>
                </a:solidFill>
                <a:latin typeface="Adobe Caslon Pro" pitchFamily="18" charset="-18"/>
              </a:rPr>
              <a:t>W dniu 29 listopada 2013 roku studenci i członkowie Koła Naukowe LEX, działającego w Wyższej Szkole Prawa i Administracji, odwiedzili Archiwum Państwowe w Rzeszowie. W archiwum zostaliśmy przyjęci przez pracownika tej instytucji – dr Grzegorza Zamoyskiego, który zaprezentował nam akta sądowe, przechowywane w rzeszowskim archiwum i pochodzące z wieków XVII-XX. W trakcie prezentacji przygotowanych dokumentów usłyszeliśmy wykład na temat akt sądowych oraz funkcjonowania archiwum</a:t>
            </a:r>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3753099"/>
            <a:ext cx="3888432" cy="2918020"/>
          </a:xfrm>
          <a:prstGeom prst="rect">
            <a:avLst/>
          </a:prstGeom>
          <a:ln>
            <a:noFill/>
          </a:ln>
          <a:effectLst>
            <a:softEdge rad="112500"/>
          </a:effectLst>
        </p:spPr>
      </p:pic>
      <p:pic>
        <p:nvPicPr>
          <p:cNvPr id="5" name="Obraz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99783" y="3753099"/>
            <a:ext cx="3817555" cy="2863166"/>
          </a:xfrm>
          <a:prstGeom prst="rect">
            <a:avLst/>
          </a:prstGeom>
          <a:ln>
            <a:noFill/>
          </a:ln>
          <a:effectLst>
            <a:softEdge rad="112500"/>
          </a:effectLst>
        </p:spPr>
      </p:pic>
    </p:spTree>
    <p:extLst>
      <p:ext uri="{BB962C8B-B14F-4D97-AF65-F5344CB8AC3E}">
        <p14:creationId xmlns:p14="http://schemas.microsoft.com/office/powerpoint/2010/main" val="4231950203"/>
      </p:ext>
    </p:extLst>
  </p:cSld>
  <p:clrMapOvr>
    <a:masterClrMapping/>
  </p:clrMapOvr>
  <mc:AlternateContent xmlns:mc="http://schemas.openxmlformats.org/markup-compatibility/2006" xmlns:p14="http://schemas.microsoft.com/office/powerpoint/2010/main">
    <mc:Choice Requires="p14">
      <p:transition spd="slow" p14:dur="1500" advTm="10000">
        <p:split orient="vert"/>
      </p:transition>
    </mc:Choice>
    <mc:Fallback xmlns="">
      <p:transition spd="slow" advTm="10000">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260648"/>
            <a:ext cx="8219256" cy="6264696"/>
          </a:xfrm>
        </p:spPr>
        <p:txBody>
          <a:bodyPr>
            <a:normAutofit/>
          </a:bodyPr>
          <a:lstStyle/>
          <a:p>
            <a:pPr marL="36576" indent="0" algn="ctr">
              <a:buNone/>
            </a:pPr>
            <a:r>
              <a:rPr lang="pl-PL" sz="2600" dirty="0">
                <a:solidFill>
                  <a:schemeClr val="tx2">
                    <a:lumMod val="25000"/>
                  </a:schemeClr>
                </a:solidFill>
                <a:latin typeface="Adobe Caslon Pro" pitchFamily="18" charset="-18"/>
              </a:rPr>
              <a:t>W trakcie wykładu </a:t>
            </a:r>
            <a:r>
              <a:rPr lang="pl-PL" sz="2600" dirty="0" smtClean="0">
                <a:solidFill>
                  <a:schemeClr val="tx2">
                    <a:lumMod val="25000"/>
                  </a:schemeClr>
                </a:solidFill>
                <a:latin typeface="Adobe Caslon Pro" pitchFamily="18" charset="-18"/>
              </a:rPr>
              <a:t>studenci dowiedzieli </a:t>
            </a:r>
            <a:r>
              <a:rPr lang="pl-PL" sz="2600" dirty="0">
                <a:solidFill>
                  <a:schemeClr val="tx2">
                    <a:lumMod val="25000"/>
                  </a:schemeClr>
                </a:solidFill>
                <a:latin typeface="Adobe Caslon Pro" pitchFamily="18" charset="-18"/>
              </a:rPr>
              <a:t>się, jak funkcjonowało sądownictwo polowe w Galicji w czasie I wojny </a:t>
            </a:r>
            <a:r>
              <a:rPr lang="pl-PL" sz="2600" dirty="0" smtClean="0">
                <a:solidFill>
                  <a:schemeClr val="tx2">
                    <a:lumMod val="25000"/>
                  </a:schemeClr>
                </a:solidFill>
                <a:latin typeface="Adobe Caslon Pro" pitchFamily="18" charset="-18"/>
              </a:rPr>
              <a:t>światowej, </a:t>
            </a:r>
            <a:r>
              <a:rPr lang="pl-PL" sz="2600" dirty="0">
                <a:solidFill>
                  <a:schemeClr val="tx2">
                    <a:lumMod val="25000"/>
                  </a:schemeClr>
                </a:solidFill>
                <a:latin typeface="Adobe Caslon Pro" pitchFamily="18" charset="-18"/>
              </a:rPr>
              <a:t>na przykładzie sprawy rabina </a:t>
            </a:r>
            <a:r>
              <a:rPr lang="pl-PL" sz="2600" dirty="0" err="1">
                <a:solidFill>
                  <a:schemeClr val="tx2">
                    <a:lumMod val="25000"/>
                  </a:schemeClr>
                </a:solidFill>
                <a:latin typeface="Adobe Caslon Pro" pitchFamily="18" charset="-18"/>
              </a:rPr>
              <a:t>Marylesa</a:t>
            </a:r>
            <a:r>
              <a:rPr lang="pl-PL" sz="2600" dirty="0">
                <a:solidFill>
                  <a:schemeClr val="tx2">
                    <a:lumMod val="25000"/>
                  </a:schemeClr>
                </a:solidFill>
                <a:latin typeface="Adobe Caslon Pro" pitchFamily="18" charset="-18"/>
              </a:rPr>
              <a:t> z Ropczyc, a także jak działały sądy niemieckie w Generalnym Gubernatorstwie – na przykładzie Sądu Niemieckiego w Rzeszowie.</a:t>
            </a:r>
          </a:p>
          <a:p>
            <a:pPr marL="36576" indent="0" algn="ctr">
              <a:buNone/>
            </a:pPr>
            <a:r>
              <a:rPr lang="pl-PL" sz="2600" dirty="0">
                <a:solidFill>
                  <a:schemeClr val="tx2">
                    <a:lumMod val="25000"/>
                  </a:schemeClr>
                </a:solidFill>
                <a:latin typeface="Adobe Caslon Pro" pitchFamily="18" charset="-18"/>
              </a:rPr>
              <a:t>Przeglądając akta z okresu międzywojennego </a:t>
            </a:r>
            <a:r>
              <a:rPr lang="pl-PL" sz="2600" dirty="0" smtClean="0">
                <a:solidFill>
                  <a:schemeClr val="tx2">
                    <a:lumMod val="25000"/>
                  </a:schemeClr>
                </a:solidFill>
                <a:latin typeface="Adobe Caslon Pro" pitchFamily="18" charset="-18"/>
              </a:rPr>
              <a:t>członkowie wycieczki zapoznali </a:t>
            </a:r>
            <a:r>
              <a:rPr lang="pl-PL" sz="2600" dirty="0">
                <a:solidFill>
                  <a:schemeClr val="tx2">
                    <a:lumMod val="25000"/>
                  </a:schemeClr>
                </a:solidFill>
                <a:latin typeface="Adobe Caslon Pro" pitchFamily="18" charset="-18"/>
              </a:rPr>
              <a:t>się ze stanem zachowania akt notarialnych – na przykładzie działalności kancelarii notariusza Adama Midowicza w Łańcucie oraz powstawaniem tzw. zbiorów dokumentów, stanowiących podstawę dokonywania wpisów w księgach wieczystych. Duże zainteresowanie wzbudziła u sprawa karna z lat 30-tych XX wieku, dotycząca zabójstwa żony, przechowywana w zespole więzienia w Rzeszowie.</a:t>
            </a:r>
          </a:p>
          <a:p>
            <a:endParaRPr lang="pl-PL" dirty="0"/>
          </a:p>
        </p:txBody>
      </p:sp>
    </p:spTree>
    <p:extLst>
      <p:ext uri="{BB962C8B-B14F-4D97-AF65-F5344CB8AC3E}">
        <p14:creationId xmlns:p14="http://schemas.microsoft.com/office/powerpoint/2010/main" val="2932370150"/>
      </p:ext>
    </p:extLst>
  </p:cSld>
  <p:clrMapOvr>
    <a:masterClrMapping/>
  </p:clrMapOvr>
  <mc:AlternateContent xmlns:mc="http://schemas.openxmlformats.org/markup-compatibility/2006" xmlns:p14="http://schemas.microsoft.com/office/powerpoint/2010/main">
    <mc:Choice Requires="p14">
      <p:transition spd="slow" p14:dur="1500" advTm="20000">
        <p:split orient="vert"/>
      </p:transition>
    </mc:Choice>
    <mc:Fallback xmlns="">
      <p:transition spd="slow" advTm="20000">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560" y="476672"/>
            <a:ext cx="3692228" cy="2769171"/>
          </a:xfrm>
          <a:prstGeom prst="rect">
            <a:avLst/>
          </a:prstGeom>
          <a:ln>
            <a:noFill/>
          </a:ln>
          <a:effectLst>
            <a:softEdge rad="112500"/>
          </a:effectLst>
        </p:spPr>
      </p:pic>
      <p:pic>
        <p:nvPicPr>
          <p:cNvPr id="5" name="Obraz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032" y="1052736"/>
            <a:ext cx="4032448" cy="3024336"/>
          </a:xfrm>
          <a:prstGeom prst="rect">
            <a:avLst/>
          </a:prstGeom>
          <a:ln>
            <a:noFill/>
          </a:ln>
          <a:effectLst>
            <a:softEdge rad="112500"/>
          </a:effectLst>
        </p:spPr>
      </p:pic>
      <p:pic>
        <p:nvPicPr>
          <p:cNvPr id="6" name="Obraz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576" y="3501008"/>
            <a:ext cx="3816424" cy="2862318"/>
          </a:xfrm>
          <a:prstGeom prst="rect">
            <a:avLst/>
          </a:prstGeom>
          <a:ln>
            <a:noFill/>
          </a:ln>
          <a:effectLst>
            <a:softEdge rad="112500"/>
          </a:effectLst>
        </p:spPr>
      </p:pic>
    </p:spTree>
    <p:extLst>
      <p:ext uri="{BB962C8B-B14F-4D97-AF65-F5344CB8AC3E}">
        <p14:creationId xmlns:p14="http://schemas.microsoft.com/office/powerpoint/2010/main" val="4264430121"/>
      </p:ext>
    </p:extLst>
  </p:cSld>
  <p:clrMapOvr>
    <a:masterClrMapping/>
  </p:clrMapOvr>
  <mc:AlternateContent xmlns:mc="http://schemas.openxmlformats.org/markup-compatibility/2006" xmlns:p14="http://schemas.microsoft.com/office/powerpoint/2010/main">
    <mc:Choice Requires="p14">
      <p:transition spd="slow" p14:dur="1500" advTm="6000">
        <p:split orient="vert"/>
      </p:transition>
    </mc:Choice>
    <mc:Fallback xmlns="">
      <p:transition spd="slow" advTm="6000">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83568" y="764704"/>
            <a:ext cx="7467600" cy="2079104"/>
          </a:xfrm>
        </p:spPr>
        <p:txBody>
          <a:bodyPr>
            <a:normAutofit fontScale="90000"/>
          </a:bodyPr>
          <a:lstStyle/>
          <a:p>
            <a:pPr algn="ctr"/>
            <a:r>
              <a:rPr lang="pl-PL" sz="4900" dirty="0" smtClean="0">
                <a:solidFill>
                  <a:schemeClr val="tx2">
                    <a:lumMod val="25000"/>
                  </a:schemeClr>
                </a:solidFill>
                <a:effectLst>
                  <a:outerShdw blurRad="38100" dist="38100" dir="2700000" algn="tl">
                    <a:srgbClr val="000000">
                      <a:alpha val="43137"/>
                    </a:srgbClr>
                  </a:outerShdw>
                </a:effectLst>
                <a:latin typeface="Adobe Caslon Pro Bold" pitchFamily="18" charset="-18"/>
              </a:rPr>
              <a:t>Wyjazd </a:t>
            </a:r>
            <a:r>
              <a:rPr lang="pl-PL" sz="4900" dirty="0">
                <a:solidFill>
                  <a:schemeClr val="tx2">
                    <a:lumMod val="25000"/>
                  </a:schemeClr>
                </a:solidFill>
                <a:effectLst>
                  <a:outerShdw blurRad="38100" dist="38100" dir="2700000" algn="tl">
                    <a:srgbClr val="000000">
                      <a:alpha val="43137"/>
                    </a:srgbClr>
                  </a:outerShdw>
                </a:effectLst>
                <a:latin typeface="Adobe Caslon Pro Bold" pitchFamily="18" charset="-18"/>
              </a:rPr>
              <a:t>do Krajowej Szkoły Sądownictwa i Prokuratury w Krakowie.</a:t>
            </a:r>
            <a:r>
              <a:rPr lang="pl-PL" b="1" dirty="0"/>
              <a:t/>
            </a:r>
            <a:br>
              <a:rPr lang="pl-PL" b="1" dirty="0"/>
            </a:br>
            <a:endParaRPr lang="pl-PL" dirty="0"/>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712" y="2564904"/>
            <a:ext cx="5250160" cy="3937620"/>
          </a:xfrm>
          <a:prstGeom prst="rect">
            <a:avLst/>
          </a:prstGeom>
          <a:ln>
            <a:noFill/>
          </a:ln>
          <a:effectLst>
            <a:softEdge rad="112500"/>
          </a:effectLst>
        </p:spPr>
      </p:pic>
    </p:spTree>
    <p:extLst>
      <p:ext uri="{BB962C8B-B14F-4D97-AF65-F5344CB8AC3E}">
        <p14:creationId xmlns:p14="http://schemas.microsoft.com/office/powerpoint/2010/main" val="504306120"/>
      </p:ext>
    </p:extLst>
  </p:cSld>
  <p:clrMapOvr>
    <a:masterClrMapping/>
  </p:clrMapOvr>
  <mc:AlternateContent xmlns:mc="http://schemas.openxmlformats.org/markup-compatibility/2006" xmlns:p14="http://schemas.microsoft.com/office/powerpoint/2010/main">
    <mc:Choice Requires="p14">
      <p:transition spd="slow" p14:dur="1500" advTm="5000">
        <p:split orient="vert"/>
      </p:transition>
    </mc:Choice>
    <mc:Fallback xmlns="">
      <p:transition spd="slow" advTm="5000">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404665"/>
            <a:ext cx="8147248" cy="3384375"/>
          </a:xfrm>
        </p:spPr>
        <p:txBody>
          <a:bodyPr>
            <a:normAutofit fontScale="92500" lnSpcReduction="20000"/>
          </a:bodyPr>
          <a:lstStyle/>
          <a:p>
            <a:pPr marL="36576" indent="0" algn="ctr">
              <a:buNone/>
            </a:pPr>
            <a:r>
              <a:rPr lang="pl-PL" sz="2600" dirty="0">
                <a:solidFill>
                  <a:schemeClr val="tx2">
                    <a:lumMod val="25000"/>
                  </a:schemeClr>
                </a:solidFill>
                <a:latin typeface="Adobe Caslon Pro" pitchFamily="18" charset="-18"/>
              </a:rPr>
              <a:t>W dniu 23 maja 2014 r. członkowie Koła Naukowego Karnistów „LEX” oraz studenci zainteresowani zawodem pracy Sędziego i Prokuratora uczestniczyli w wyjeździe do Krakowa.  Podczas wizyty w Krajowej Szkole Sadownictwa i Prokuratury w Krakowie pod opieką dr Zbigniewa Niezgody i Sędziego Sądu Okręgowego Grzegorza Maciejowskiego oraz przewodników wyznaczonych przez dyrektora KSSIP Tomasza </a:t>
            </a:r>
            <a:r>
              <a:rPr lang="pl-PL" sz="2600" dirty="0" err="1">
                <a:solidFill>
                  <a:schemeClr val="tx2">
                    <a:lumMod val="25000"/>
                  </a:schemeClr>
                </a:solidFill>
                <a:latin typeface="Adobe Caslon Pro" pitchFamily="18" charset="-18"/>
              </a:rPr>
              <a:t>Kudly</a:t>
            </a:r>
            <a:r>
              <a:rPr lang="pl-PL" sz="2600" dirty="0">
                <a:solidFill>
                  <a:schemeClr val="tx2">
                    <a:lumMod val="25000"/>
                  </a:schemeClr>
                </a:solidFill>
                <a:latin typeface="Adobe Caslon Pro" pitchFamily="18" charset="-18"/>
              </a:rPr>
              <a:t> oraz Bartosza Szczepańskiego studentom zostały  zaprezentowane podstawowe informacje o Krajowej Szkole Sądownictwa i Prokuratury, opisując jej status prawny, ustawowe i statutowe zadania, organy i ich kompetencje oraz strukturę organizacyjną.</a:t>
            </a:r>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0694" y="3933056"/>
            <a:ext cx="3449960" cy="2587470"/>
          </a:xfrm>
          <a:prstGeom prst="rect">
            <a:avLst/>
          </a:prstGeom>
        </p:spPr>
      </p:pic>
    </p:spTree>
    <p:extLst>
      <p:ext uri="{BB962C8B-B14F-4D97-AF65-F5344CB8AC3E}">
        <p14:creationId xmlns:p14="http://schemas.microsoft.com/office/powerpoint/2010/main" val="1284773993"/>
      </p:ext>
    </p:extLst>
  </p:cSld>
  <p:clrMapOvr>
    <a:masterClrMapping/>
  </p:clrMapOvr>
  <mc:AlternateContent xmlns:mc="http://schemas.openxmlformats.org/markup-compatibility/2006" xmlns:p14="http://schemas.microsoft.com/office/powerpoint/2010/main">
    <mc:Choice Requires="p14">
      <p:transition spd="slow" p14:dur="1500" advTm="15000">
        <p:split orient="vert"/>
      </p:transition>
    </mc:Choice>
    <mc:Fallback xmlns="">
      <p:transition spd="slow" advTm="15000">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476673"/>
            <a:ext cx="8363272" cy="3600399"/>
          </a:xfrm>
        </p:spPr>
        <p:txBody>
          <a:bodyPr>
            <a:normAutofit fontScale="92500" lnSpcReduction="10000"/>
          </a:bodyPr>
          <a:lstStyle/>
          <a:p>
            <a:pPr marL="36576" indent="0" algn="ctr">
              <a:buNone/>
            </a:pPr>
            <a:r>
              <a:rPr lang="pl-PL" sz="2600" dirty="0">
                <a:solidFill>
                  <a:schemeClr val="tx2">
                    <a:lumMod val="25000"/>
                  </a:schemeClr>
                </a:solidFill>
                <a:latin typeface="Adobe Caslon Pro" pitchFamily="18" charset="-18"/>
              </a:rPr>
              <a:t>Omówione zostały także ogólne zasady i etapy szkolenia wstępnego, przedstawiając zasady naboru na aplikacje  : ogólną i specjalistyczne oraz przebieg tych aplikacji z uwzględnieniem stosowanych metod szkolenia. Nadto, omówiony został system prowadzonych przez Krajową Szkołę szkoleń ustawicznych, obejmujących także urzędników sądów powszechnych i prokuratur. Wizyta zakończyła się zaprezentowaniem studentom bazy szkoleniowej Krajowej Szkoły Sądownictwa i </a:t>
            </a:r>
            <a:r>
              <a:rPr lang="pl-PL" sz="2600" dirty="0" smtClean="0">
                <a:solidFill>
                  <a:schemeClr val="tx2">
                    <a:lumMod val="25000"/>
                  </a:schemeClr>
                </a:solidFill>
                <a:latin typeface="Adobe Caslon Pro" pitchFamily="18" charset="-18"/>
              </a:rPr>
              <a:t>Prokuratury. Drugim </a:t>
            </a:r>
            <a:r>
              <a:rPr lang="pl-PL" sz="2600" dirty="0">
                <a:solidFill>
                  <a:schemeClr val="tx2">
                    <a:lumMod val="25000"/>
                  </a:schemeClr>
                </a:solidFill>
                <a:latin typeface="Adobe Caslon Pro" pitchFamily="18" charset="-18"/>
              </a:rPr>
              <a:t>etapem wyjazdu była wizyta w Sądzie Apelacyjnym w Krakowie.</a:t>
            </a:r>
          </a:p>
          <a:p>
            <a:endParaRPr lang="pl-PL" dirty="0"/>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3789040"/>
            <a:ext cx="3521968" cy="2641476"/>
          </a:xfrm>
          <a:prstGeom prst="rect">
            <a:avLst/>
          </a:prstGeom>
          <a:ln>
            <a:noFill/>
          </a:ln>
          <a:effectLst>
            <a:softEdge rad="112500"/>
          </a:effectLst>
        </p:spPr>
      </p:pic>
      <p:pic>
        <p:nvPicPr>
          <p:cNvPr id="5" name="Obraz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3838228"/>
            <a:ext cx="3456384" cy="2592288"/>
          </a:xfrm>
          <a:prstGeom prst="rect">
            <a:avLst/>
          </a:prstGeom>
          <a:ln>
            <a:noFill/>
          </a:ln>
          <a:effectLst>
            <a:softEdge rad="112500"/>
          </a:effectLst>
        </p:spPr>
      </p:pic>
    </p:spTree>
    <p:extLst>
      <p:ext uri="{BB962C8B-B14F-4D97-AF65-F5344CB8AC3E}">
        <p14:creationId xmlns:p14="http://schemas.microsoft.com/office/powerpoint/2010/main" val="2014460203"/>
      </p:ext>
    </p:extLst>
  </p:cSld>
  <p:clrMapOvr>
    <a:masterClrMapping/>
  </p:clrMapOvr>
  <mc:AlternateContent xmlns:mc="http://schemas.openxmlformats.org/markup-compatibility/2006" xmlns:p14="http://schemas.microsoft.com/office/powerpoint/2010/main">
    <mc:Choice Requires="p14">
      <p:transition spd="slow" p14:dur="1500" advTm="15000">
        <p:split orient="vert"/>
      </p:transition>
    </mc:Choice>
    <mc:Fallback xmlns="">
      <p:transition spd="slow" advTm="15000">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075240" cy="1143000"/>
          </a:xfrm>
        </p:spPr>
        <p:txBody>
          <a:bodyPr>
            <a:normAutofit/>
          </a:bodyPr>
          <a:lstStyle/>
          <a:p>
            <a:pPr algn="ctr"/>
            <a:r>
              <a:rPr lang="pl-PL" sz="4400" dirty="0">
                <a:solidFill>
                  <a:schemeClr val="tx2">
                    <a:lumMod val="25000"/>
                  </a:schemeClr>
                </a:solidFill>
                <a:effectLst>
                  <a:outerShdw blurRad="38100" dist="38100" dir="2700000" algn="tl">
                    <a:srgbClr val="000000">
                      <a:alpha val="43137"/>
                    </a:srgbClr>
                  </a:outerShdw>
                </a:effectLst>
                <a:latin typeface="Adobe Caslon Pro Bold" pitchFamily="18" charset="-18"/>
              </a:rPr>
              <a:t>Nasze przedsięwzięcia…</a:t>
            </a:r>
          </a:p>
        </p:txBody>
      </p:sp>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5656" y="1484784"/>
            <a:ext cx="6022636" cy="3997525"/>
          </a:xfrm>
          <a:prstGeom prst="rect">
            <a:avLst/>
          </a:prstGeom>
          <a:ln>
            <a:noFill/>
          </a:ln>
          <a:effectLst>
            <a:softEdge rad="112500"/>
          </a:effectLst>
        </p:spPr>
      </p:pic>
      <p:sp>
        <p:nvSpPr>
          <p:cNvPr id="5" name="pole tekstowe 4"/>
          <p:cNvSpPr txBox="1"/>
          <p:nvPr/>
        </p:nvSpPr>
        <p:spPr>
          <a:xfrm>
            <a:off x="1813279" y="5733256"/>
            <a:ext cx="5400600" cy="523220"/>
          </a:xfrm>
          <a:prstGeom prst="rect">
            <a:avLst/>
          </a:prstGeom>
          <a:noFill/>
        </p:spPr>
        <p:txBody>
          <a:bodyPr wrap="square" rtlCol="0">
            <a:spAutoFit/>
          </a:bodyPr>
          <a:lstStyle/>
          <a:p>
            <a:pPr algn="ctr"/>
            <a:r>
              <a:rPr lang="pl-PL" sz="2800" dirty="0">
                <a:solidFill>
                  <a:schemeClr val="tx2">
                    <a:lumMod val="25000"/>
                  </a:schemeClr>
                </a:solidFill>
                <a:effectLst>
                  <a:outerShdw blurRad="38100" dist="38100" dir="2700000" algn="tl">
                    <a:srgbClr val="000000">
                      <a:alpha val="43137"/>
                    </a:srgbClr>
                  </a:outerShdw>
                </a:effectLst>
                <a:latin typeface="Adobe Caslon Pro Bold" pitchFamily="18" charset="-18"/>
                <a:ea typeface="+mj-ea"/>
                <a:cs typeface="+mj-cs"/>
              </a:rPr>
              <a:t>Symulowana rozprawa sądowa</a:t>
            </a:r>
          </a:p>
        </p:txBody>
      </p:sp>
    </p:spTree>
    <p:extLst>
      <p:ext uri="{BB962C8B-B14F-4D97-AF65-F5344CB8AC3E}">
        <p14:creationId xmlns:p14="http://schemas.microsoft.com/office/powerpoint/2010/main" val="4246012030"/>
      </p:ext>
    </p:extLst>
  </p:cSld>
  <p:clrMapOvr>
    <a:masterClrMapping/>
  </p:clrMapOvr>
  <mc:AlternateContent xmlns:mc="http://schemas.openxmlformats.org/markup-compatibility/2006" xmlns:p14="http://schemas.microsoft.com/office/powerpoint/2010/main">
    <mc:Choice Requires="p14">
      <p:transition spd="slow" p14:dur="1500" advTm="5000">
        <p:split orient="vert"/>
      </p:transition>
    </mc:Choice>
    <mc:Fallback xmlns="">
      <p:transition spd="slow" advTm="5000">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764704"/>
            <a:ext cx="8363272" cy="5472608"/>
          </a:xfrm>
        </p:spPr>
        <p:txBody>
          <a:bodyPr>
            <a:normAutofit/>
          </a:bodyPr>
          <a:lstStyle/>
          <a:p>
            <a:pPr marL="36576" indent="0" algn="ctr">
              <a:buNone/>
            </a:pPr>
            <a:r>
              <a:rPr lang="pl-PL" sz="2400" dirty="0">
                <a:solidFill>
                  <a:schemeClr val="tx2">
                    <a:lumMod val="25000"/>
                  </a:schemeClr>
                </a:solidFill>
                <a:latin typeface="Adobe Caslon Pro" pitchFamily="18" charset="-18"/>
              </a:rPr>
              <a:t>Członkowie Koła Naukowego „LEX” w Sali Rozpraw uczelni przygotowali symulowaną rozprawę sądową. Uczestniczyli w niej przedstawiciele Koła Naukowego Karnistów „</a:t>
            </a:r>
            <a:r>
              <a:rPr lang="pl-PL" sz="2400" dirty="0" smtClean="0">
                <a:solidFill>
                  <a:schemeClr val="tx2">
                    <a:lumMod val="25000"/>
                  </a:schemeClr>
                </a:solidFill>
                <a:latin typeface="Adobe Caslon Pro" pitchFamily="18" charset="-18"/>
              </a:rPr>
              <a:t>LEX”, </a:t>
            </a:r>
            <a:r>
              <a:rPr lang="pl-PL" sz="2400" dirty="0">
                <a:solidFill>
                  <a:schemeClr val="tx2">
                    <a:lumMod val="25000"/>
                  </a:schemeClr>
                </a:solidFill>
                <a:latin typeface="Adobe Caslon Pro" pitchFamily="18" charset="-18"/>
              </a:rPr>
              <a:t>którzy wcielili się w rolę uczestników procesu. Całość na bieżąco oceniali dr Zbigniew Niezgoda, wykładowca WSPiA oraz Grzegorz Maciejowski, Sędzia Sądu Okręgowego w Rzeszowie. Symulowana rozprawa sądowa zorganizowana została po to, aby studenci „Prawa” w WSPiA mogli na żywo zobaczyć jak wygląda praca, którą w przyszłości będą wykonywać </a:t>
            </a:r>
            <a:r>
              <a:rPr lang="pl-PL" sz="2400" dirty="0" smtClean="0">
                <a:solidFill>
                  <a:schemeClr val="tx2">
                    <a:lumMod val="25000"/>
                  </a:schemeClr>
                </a:solidFill>
                <a:latin typeface="Adobe Caslon Pro" pitchFamily="18" charset="-18"/>
              </a:rPr>
              <a:t>.Chodziło </a:t>
            </a:r>
            <a:r>
              <a:rPr lang="pl-PL" sz="2400" dirty="0">
                <a:solidFill>
                  <a:schemeClr val="tx2">
                    <a:lumMod val="25000"/>
                  </a:schemeClr>
                </a:solidFill>
                <a:latin typeface="Adobe Caslon Pro" pitchFamily="18" charset="-18"/>
              </a:rPr>
              <a:t>też o to, aby mogli zobaczyć, jak wygląda w praktyce procedura karna i proces karny. Większość z nas zna sale sądowa tylko z programów telewizyjnych. Podobnie jest w przypadku studentów, którzy dopiero rozpoczynają swoją przygodę z prawem</a:t>
            </a:r>
          </a:p>
        </p:txBody>
      </p:sp>
    </p:spTree>
    <p:extLst>
      <p:ext uri="{BB962C8B-B14F-4D97-AF65-F5344CB8AC3E}">
        <p14:creationId xmlns:p14="http://schemas.microsoft.com/office/powerpoint/2010/main" val="3387667596"/>
      </p:ext>
    </p:extLst>
  </p:cSld>
  <p:clrMapOvr>
    <a:masterClrMapping/>
  </p:clrMapOvr>
  <mc:AlternateContent xmlns:mc="http://schemas.openxmlformats.org/markup-compatibility/2006" xmlns:p14="http://schemas.microsoft.com/office/powerpoint/2010/main">
    <mc:Choice Requires="p14">
      <p:transition spd="slow" p14:dur="1500" advTm="20000">
        <p:split orient="vert"/>
      </p:transition>
    </mc:Choice>
    <mc:Fallback xmlns="">
      <p:transition spd="slow" advTm="20000">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3" y="404664"/>
            <a:ext cx="3905517" cy="2592287"/>
          </a:xfrm>
          <a:prstGeom prst="rect">
            <a:avLst/>
          </a:prstGeom>
          <a:ln>
            <a:noFill/>
          </a:ln>
          <a:effectLst>
            <a:softEdge rad="112500"/>
          </a:effectLst>
        </p:spPr>
      </p:pic>
      <p:pic>
        <p:nvPicPr>
          <p:cNvPr id="5" name="Obraz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3645024"/>
            <a:ext cx="4060604" cy="2695226"/>
          </a:xfrm>
          <a:prstGeom prst="rect">
            <a:avLst/>
          </a:prstGeom>
          <a:ln>
            <a:noFill/>
          </a:ln>
          <a:effectLst>
            <a:softEdge rad="112500"/>
          </a:effectLst>
        </p:spPr>
      </p:pic>
      <p:pic>
        <p:nvPicPr>
          <p:cNvPr id="6" name="Obraz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1988840"/>
            <a:ext cx="3521968" cy="2337706"/>
          </a:xfrm>
          <a:prstGeom prst="rect">
            <a:avLst/>
          </a:prstGeom>
          <a:ln>
            <a:noFill/>
          </a:ln>
          <a:effectLst>
            <a:softEdge rad="112500"/>
          </a:effectLst>
        </p:spPr>
      </p:pic>
    </p:spTree>
    <p:extLst>
      <p:ext uri="{BB962C8B-B14F-4D97-AF65-F5344CB8AC3E}">
        <p14:creationId xmlns:p14="http://schemas.microsoft.com/office/powerpoint/2010/main" val="219342504"/>
      </p:ext>
    </p:extLst>
  </p:cSld>
  <p:clrMapOvr>
    <a:masterClrMapping/>
  </p:clrMapOvr>
  <mc:AlternateContent xmlns:mc="http://schemas.openxmlformats.org/markup-compatibility/2006" xmlns:p14="http://schemas.microsoft.com/office/powerpoint/2010/main">
    <mc:Choice Requires="p14">
      <p:transition spd="slow" p14:dur="1500" advTm="5000">
        <p:split orient="vert"/>
      </p:transition>
    </mc:Choice>
    <mc:Fallback xmlns="">
      <p:transition spd="slow" advTm="5000">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836712"/>
            <a:ext cx="7992888" cy="1143000"/>
          </a:xfrm>
        </p:spPr>
        <p:txBody>
          <a:bodyPr>
            <a:normAutofit fontScale="90000"/>
          </a:bodyPr>
          <a:lstStyle/>
          <a:p>
            <a:pPr algn="ctr"/>
            <a:r>
              <a:rPr lang="pl-PL" sz="4900" dirty="0">
                <a:solidFill>
                  <a:schemeClr val="tx2">
                    <a:lumMod val="25000"/>
                  </a:schemeClr>
                </a:solidFill>
                <a:effectLst>
                  <a:outerShdw blurRad="38100" dist="38100" dir="2700000" algn="tl">
                    <a:srgbClr val="000000">
                      <a:alpha val="43137"/>
                    </a:srgbClr>
                  </a:outerShdw>
                </a:effectLst>
                <a:latin typeface="Adobe Caslon Pro Bold" pitchFamily="18" charset="-18"/>
              </a:rPr>
              <a:t>Edukacja Prawnicza dla uczniów Szkół Ponadgimnazjalnych</a:t>
            </a:r>
            <a:r>
              <a:rPr lang="pl-PL" b="1" dirty="0"/>
              <a:t/>
            </a:r>
            <a:br>
              <a:rPr lang="pl-PL" b="1" dirty="0"/>
            </a:br>
            <a:endParaRPr lang="pl-PL" dirty="0"/>
          </a:p>
        </p:txBody>
      </p:sp>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552" y="1988840"/>
            <a:ext cx="3960439" cy="2970330"/>
          </a:xfrm>
        </p:spPr>
      </p:pic>
      <p:pic>
        <p:nvPicPr>
          <p:cNvPr id="5" name="Obraz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3068960"/>
            <a:ext cx="4104456" cy="3078342"/>
          </a:xfrm>
          <a:prstGeom prst="rect">
            <a:avLst/>
          </a:prstGeom>
          <a:ln>
            <a:noFill/>
          </a:ln>
          <a:effectLst>
            <a:softEdge rad="112500"/>
          </a:effectLst>
        </p:spPr>
      </p:pic>
    </p:spTree>
    <p:extLst>
      <p:ext uri="{BB962C8B-B14F-4D97-AF65-F5344CB8AC3E}">
        <p14:creationId xmlns:p14="http://schemas.microsoft.com/office/powerpoint/2010/main" val="2452524272"/>
      </p:ext>
    </p:extLst>
  </p:cSld>
  <p:clrMapOvr>
    <a:masterClrMapping/>
  </p:clrMapOvr>
  <mc:AlternateContent xmlns:mc="http://schemas.openxmlformats.org/markup-compatibility/2006" xmlns:p14="http://schemas.microsoft.com/office/powerpoint/2010/main">
    <mc:Choice Requires="p14">
      <p:transition spd="slow" p14:dur="1500" advTm="5000">
        <p:split orient="vert"/>
      </p:transition>
    </mc:Choice>
    <mc:Fallback xmlns="">
      <p:transition spd="slow" advTm="5000">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476672"/>
            <a:ext cx="8291264" cy="5904656"/>
          </a:xfrm>
        </p:spPr>
        <p:txBody>
          <a:bodyPr>
            <a:noAutofit/>
          </a:bodyPr>
          <a:lstStyle/>
          <a:p>
            <a:pPr marL="36576" indent="0" algn="ctr">
              <a:buNone/>
            </a:pPr>
            <a:r>
              <a:rPr lang="pl-PL" sz="2400" dirty="0">
                <a:solidFill>
                  <a:schemeClr val="tx2">
                    <a:lumMod val="25000"/>
                  </a:schemeClr>
                </a:solidFill>
                <a:latin typeface="Adobe Caslon Pro" pitchFamily="18" charset="-18"/>
              </a:rPr>
              <a:t>Koło Naukowe Karnistów „LEX” w ramach swojej działalności jako pierwsze odwiedziło VIII Liceum Ogólnokształcące w celu zaznajomienia młodych ludzi z przepisami polskiego prawa karnego. Tematy prezentowanych referatów dotyczyły m.in. problemów, które budzą wśród młodzieży kontrowersje i zainteresowanie. </a:t>
            </a:r>
            <a:r>
              <a:rPr lang="pl-PL" sz="2400" dirty="0" smtClean="0">
                <a:solidFill>
                  <a:schemeClr val="tx2">
                    <a:lumMod val="25000"/>
                  </a:schemeClr>
                </a:solidFill>
                <a:latin typeface="Adobe Caslon Pro" pitchFamily="18" charset="-18"/>
              </a:rPr>
              <a:t>Podczas </a:t>
            </a:r>
            <a:r>
              <a:rPr lang="pl-PL" sz="2400" dirty="0">
                <a:solidFill>
                  <a:schemeClr val="tx2">
                    <a:lumMod val="25000"/>
                  </a:schemeClr>
                </a:solidFill>
                <a:latin typeface="Adobe Caslon Pro" pitchFamily="18" charset="-18"/>
              </a:rPr>
              <a:t>naszych spotkań chcemy przedstawić uczniom szkół ponadgimnazjalnych, jakie są konsekwencje np. prowadzenia pojazdu bez prawa jazdy. Młodzi ludzie będą mogli poznać również propozycje zaostrzenia kary dotyczącej kradzieży, pobicia, stanu wyższej konieczności i obrony koniecznej. </a:t>
            </a:r>
            <a:r>
              <a:rPr lang="pl-PL" sz="2400" dirty="0" smtClean="0">
                <a:solidFill>
                  <a:schemeClr val="tx2">
                    <a:lumMod val="25000"/>
                  </a:schemeClr>
                </a:solidFill>
                <a:latin typeface="Adobe Caslon Pro" pitchFamily="18" charset="-18"/>
              </a:rPr>
              <a:t>Uczniowie </a:t>
            </a:r>
            <a:r>
              <a:rPr lang="pl-PL" sz="2400" dirty="0">
                <a:solidFill>
                  <a:schemeClr val="tx2">
                    <a:lumMod val="25000"/>
                  </a:schemeClr>
                </a:solidFill>
                <a:latin typeface="Adobe Caslon Pro" pitchFamily="18" charset="-18"/>
              </a:rPr>
              <a:t>z wielkim zainteresowaniem uczestniczyli w dyskusji. Byli ciekawi m.in. kiedy policjant może Nas skontrolować i w jakich sytuacjach, jaka ilość posiadanych narkotyków jest w Polsce karana, kiedy można wsiąść do samochodu po spożyciu alkoholu i pojechać; prowadzenie samochodów bez wymaganych dokumentów; kiedy można przeszukać mieszkanie. </a:t>
            </a:r>
          </a:p>
        </p:txBody>
      </p:sp>
    </p:spTree>
    <p:extLst>
      <p:ext uri="{BB962C8B-B14F-4D97-AF65-F5344CB8AC3E}">
        <p14:creationId xmlns:p14="http://schemas.microsoft.com/office/powerpoint/2010/main" val="1486895535"/>
      </p:ext>
    </p:extLst>
  </p:cSld>
  <p:clrMapOvr>
    <a:masterClrMapping/>
  </p:clrMapOvr>
  <mc:AlternateContent xmlns:mc="http://schemas.openxmlformats.org/markup-compatibility/2006" xmlns:p14="http://schemas.microsoft.com/office/powerpoint/2010/main">
    <mc:Choice Requires="p14">
      <p:transition spd="slow" p14:dur="1500" advTm="26000">
        <p:split orient="vert"/>
      </p:transition>
    </mc:Choice>
    <mc:Fallback xmlns="">
      <p:transition spd="slow" advTm="26000">
        <p:split orient="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260648"/>
            <a:ext cx="4319612" cy="3239709"/>
          </a:xfrm>
          <a:prstGeom prst="rect">
            <a:avLst/>
          </a:prstGeom>
          <a:ln>
            <a:noFill/>
          </a:ln>
          <a:effectLst>
            <a:softEdge rad="112500"/>
          </a:effectLst>
        </p:spPr>
      </p:pic>
      <p:pic>
        <p:nvPicPr>
          <p:cNvPr id="5" name="Obraz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1972" y="3573016"/>
            <a:ext cx="4122035" cy="3091526"/>
          </a:xfrm>
          <a:prstGeom prst="rect">
            <a:avLst/>
          </a:prstGeom>
          <a:ln>
            <a:noFill/>
          </a:ln>
          <a:effectLst>
            <a:softEdge rad="112500"/>
          </a:effectLst>
        </p:spPr>
      </p:pic>
    </p:spTree>
    <p:extLst>
      <p:ext uri="{BB962C8B-B14F-4D97-AF65-F5344CB8AC3E}">
        <p14:creationId xmlns:p14="http://schemas.microsoft.com/office/powerpoint/2010/main" val="3947143532"/>
      </p:ext>
    </p:extLst>
  </p:cSld>
  <p:clrMapOvr>
    <a:masterClrMapping/>
  </p:clrMapOvr>
  <mc:AlternateContent xmlns:mc="http://schemas.openxmlformats.org/markup-compatibility/2006" xmlns:p14="http://schemas.microsoft.com/office/powerpoint/2010/main">
    <mc:Choice Requires="p14">
      <p:transition spd="slow" p14:dur="1500" advTm="5000">
        <p:split orient="vert"/>
      </p:transition>
    </mc:Choice>
    <mc:Fallback xmlns="">
      <p:transition spd="slow" advTm="5000">
        <p:split orient="ver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476672"/>
            <a:ext cx="8219256" cy="5649491"/>
          </a:xfrm>
        </p:spPr>
        <p:txBody>
          <a:bodyPr>
            <a:noAutofit/>
          </a:bodyPr>
          <a:lstStyle/>
          <a:p>
            <a:pPr marL="36576" indent="0" algn="ctr">
              <a:buNone/>
            </a:pPr>
            <a:r>
              <a:rPr lang="pl-PL" sz="2400" dirty="0">
                <a:solidFill>
                  <a:schemeClr val="tx2">
                    <a:lumMod val="25000"/>
                  </a:schemeClr>
                </a:solidFill>
                <a:latin typeface="Adobe Caslon Pro" pitchFamily="18" charset="-18"/>
              </a:rPr>
              <a:t>Studenci z Koła Naukowego Karnistów „LEX” w Wyższej Szkole Prawa i Administracji jako drugie odwiedzili Liceum Sióstr </a:t>
            </a:r>
            <a:r>
              <a:rPr lang="pl-PL" sz="2400" dirty="0" err="1">
                <a:solidFill>
                  <a:schemeClr val="tx2">
                    <a:lumMod val="25000"/>
                  </a:schemeClr>
                </a:solidFill>
                <a:latin typeface="Adobe Caslon Pro" pitchFamily="18" charset="-18"/>
              </a:rPr>
              <a:t>Prezentek</a:t>
            </a:r>
            <a:r>
              <a:rPr lang="pl-PL" sz="2400" dirty="0">
                <a:solidFill>
                  <a:schemeClr val="tx2">
                    <a:lumMod val="25000"/>
                  </a:schemeClr>
                </a:solidFill>
                <a:latin typeface="Adobe Caslon Pro" pitchFamily="18" charset="-18"/>
              </a:rPr>
              <a:t> w Rzeszowie. Podczas nietypowej lekcji prawa starali się zaprezentować młodym ludziom najważniejsze przepisy polskiego prawa karnego. Tematami prezentacji studentów były problemy, które budzą wśród młodzieży kontrowersje i zainteresowanie. Spotkanie miało także na celu uświadomienie młodym ludziom, jakie konsekwencje grozą za złamanie prawa.</a:t>
            </a:r>
          </a:p>
          <a:p>
            <a:pPr marL="36576" indent="0" algn="ctr">
              <a:buNone/>
            </a:pPr>
            <a:r>
              <a:rPr lang="pl-PL" sz="2400" dirty="0">
                <a:solidFill>
                  <a:schemeClr val="tx2">
                    <a:lumMod val="25000"/>
                  </a:schemeClr>
                </a:solidFill>
                <a:latin typeface="Adobe Caslon Pro" pitchFamily="18" charset="-18"/>
              </a:rPr>
              <a:t>Członkowie Koła chcieli przedstawić jakie są konsekwencje m.in. prowadzenia pojazdu bez prawa jazdy, posiadanie narkotyków. Dyskutowaliśmy jaki może mieć wpływ wykroczenie lub przestępstwo popełnione w takim młodym wieku na przyszłe dorosłe życie. Wiąże się to z przede wszystkim z niedostępnością niektórych zawodów po popełnieniu takiego przestępstwa m.in. zawód prokuratora, sędziego,  policjanta. </a:t>
            </a:r>
          </a:p>
        </p:txBody>
      </p:sp>
    </p:spTree>
    <p:extLst>
      <p:ext uri="{BB962C8B-B14F-4D97-AF65-F5344CB8AC3E}">
        <p14:creationId xmlns:p14="http://schemas.microsoft.com/office/powerpoint/2010/main" val="1007747926"/>
      </p:ext>
    </p:extLst>
  </p:cSld>
  <p:clrMapOvr>
    <a:masterClrMapping/>
  </p:clrMapOvr>
  <mc:AlternateContent xmlns:mc="http://schemas.openxmlformats.org/markup-compatibility/2006" xmlns:p14="http://schemas.microsoft.com/office/powerpoint/2010/main">
    <mc:Choice Requires="p14">
      <p:transition spd="slow" p14:dur="1500" advTm="25000">
        <p:split orient="vert"/>
      </p:transition>
    </mc:Choice>
    <mc:Fallback xmlns="">
      <p:transition spd="slow" advTm="25000">
        <p:split orient="ver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5536" y="242646"/>
            <a:ext cx="4248472" cy="3186354"/>
          </a:xfrm>
          <a:prstGeom prst="rect">
            <a:avLst/>
          </a:prstGeom>
          <a:ln>
            <a:noFill/>
          </a:ln>
          <a:effectLst>
            <a:softEdge rad="112500"/>
          </a:effectLst>
        </p:spPr>
      </p:pic>
      <p:pic>
        <p:nvPicPr>
          <p:cNvPr id="5" name="Obraz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5976" y="3429000"/>
            <a:ext cx="4355976" cy="3266982"/>
          </a:xfrm>
          <a:prstGeom prst="rect">
            <a:avLst/>
          </a:prstGeom>
          <a:ln>
            <a:noFill/>
          </a:ln>
          <a:effectLst>
            <a:softEdge rad="112500"/>
          </a:effectLst>
        </p:spPr>
      </p:pic>
    </p:spTree>
    <p:extLst>
      <p:ext uri="{BB962C8B-B14F-4D97-AF65-F5344CB8AC3E}">
        <p14:creationId xmlns:p14="http://schemas.microsoft.com/office/powerpoint/2010/main" val="3349638379"/>
      </p:ext>
    </p:extLst>
  </p:cSld>
  <p:clrMapOvr>
    <a:masterClrMapping/>
  </p:clrMapOvr>
  <mc:AlternateContent xmlns:mc="http://schemas.openxmlformats.org/markup-compatibility/2006" xmlns:p14="http://schemas.microsoft.com/office/powerpoint/2010/main">
    <mc:Choice Requires="p14">
      <p:transition spd="slow" p14:dur="1500" advTm="5000">
        <p:split orient="vert"/>
      </p:transition>
    </mc:Choice>
    <mc:Fallback xmlns="">
      <p:transition spd="slow" advTm="5000">
        <p:split orient="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476672"/>
            <a:ext cx="8075240" cy="5649491"/>
          </a:xfrm>
        </p:spPr>
        <p:txBody>
          <a:bodyPr>
            <a:normAutofit/>
          </a:bodyPr>
          <a:lstStyle/>
          <a:p>
            <a:pPr marL="36576" indent="0" algn="ctr">
              <a:buNone/>
            </a:pPr>
            <a:r>
              <a:rPr lang="pl-PL" sz="2800" dirty="0">
                <a:solidFill>
                  <a:schemeClr val="tx2">
                    <a:lumMod val="25000"/>
                  </a:schemeClr>
                </a:solidFill>
                <a:latin typeface="Adobe Caslon Pro" pitchFamily="18" charset="-18"/>
              </a:rPr>
              <a:t>Jesteśmy kołem, które działa bardzo aktywnie. Jeżeli chcesz poznać Prawo Karne z punktu widzenia praktycznego Dołącz do </a:t>
            </a:r>
            <a:r>
              <a:rPr lang="pl-PL" sz="2800" dirty="0" smtClean="0">
                <a:solidFill>
                  <a:schemeClr val="tx2">
                    <a:lumMod val="25000"/>
                  </a:schemeClr>
                </a:solidFill>
                <a:latin typeface="Adobe Caslon Pro" pitchFamily="18" charset="-18"/>
              </a:rPr>
              <a:t>Nas.</a:t>
            </a:r>
          </a:p>
          <a:p>
            <a:pPr marL="36576" indent="0" algn="ctr">
              <a:buNone/>
            </a:pPr>
            <a:r>
              <a:rPr lang="pl-PL" sz="2800" dirty="0" smtClean="0">
                <a:solidFill>
                  <a:schemeClr val="tx2">
                    <a:lumMod val="25000"/>
                  </a:schemeClr>
                </a:solidFill>
                <a:latin typeface="Adobe Caslon Pro" pitchFamily="18" charset="-18"/>
              </a:rPr>
              <a:t>W planach mamy wiele innych atrakcji i ciekawych spotkań, </a:t>
            </a:r>
            <a:r>
              <a:rPr lang="pl-PL" sz="2800" dirty="0">
                <a:solidFill>
                  <a:schemeClr val="tx2">
                    <a:lumMod val="25000"/>
                  </a:schemeClr>
                </a:solidFill>
                <a:latin typeface="Adobe Caslon Pro" pitchFamily="18" charset="-18"/>
              </a:rPr>
              <a:t>m</a:t>
            </a:r>
            <a:r>
              <a:rPr lang="pl-PL" sz="2800" dirty="0" smtClean="0">
                <a:solidFill>
                  <a:schemeClr val="tx2">
                    <a:lumMod val="25000"/>
                  </a:schemeClr>
                </a:solidFill>
                <a:latin typeface="Adobe Caslon Pro" pitchFamily="18" charset="-18"/>
              </a:rPr>
              <a:t>.in. wyjście do IPN, Wyjazd do Krakowa do Zakładu Medycyny Sądowej oraz wiele innych ciekawych przedsięwzięć.</a:t>
            </a:r>
          </a:p>
          <a:p>
            <a:pPr marL="36576" indent="0" algn="ctr">
              <a:buNone/>
            </a:pPr>
            <a:r>
              <a:rPr lang="pl-PL" sz="2800" dirty="0" smtClean="0">
                <a:solidFill>
                  <a:schemeClr val="tx2">
                    <a:lumMod val="25000"/>
                  </a:schemeClr>
                </a:solidFill>
                <a:latin typeface="Adobe Caslon Pro" pitchFamily="18" charset="-18"/>
              </a:rPr>
              <a:t>Chcesz się z nami skontaktować ? Pisz śmiało: lexwspia@gmail.com</a:t>
            </a:r>
            <a:endParaRPr lang="pl-PL" sz="2800" dirty="0">
              <a:solidFill>
                <a:schemeClr val="tx2">
                  <a:lumMod val="25000"/>
                </a:schemeClr>
              </a:solidFill>
              <a:latin typeface="Adobe Caslon Pro" pitchFamily="18" charset="-18"/>
            </a:endParaRPr>
          </a:p>
          <a:p>
            <a:pPr marL="36576" indent="0" algn="ctr">
              <a:buNone/>
            </a:pPr>
            <a:endParaRPr lang="pl-PL" sz="2400" dirty="0" smtClean="0">
              <a:solidFill>
                <a:schemeClr val="tx2">
                  <a:lumMod val="25000"/>
                </a:schemeClr>
              </a:solidFill>
              <a:latin typeface="Adobe Caslon Pro" pitchFamily="18" charset="-18"/>
            </a:endParaRPr>
          </a:p>
          <a:p>
            <a:pPr marL="36576" indent="0" algn="ctr">
              <a:buNone/>
            </a:pPr>
            <a:endParaRPr lang="pl-PL" sz="2400" dirty="0">
              <a:solidFill>
                <a:schemeClr val="tx2">
                  <a:lumMod val="25000"/>
                </a:schemeClr>
              </a:solidFill>
              <a:latin typeface="Adobe Caslon Pro" pitchFamily="18" charset="-18"/>
            </a:endParaRPr>
          </a:p>
          <a:p>
            <a:pPr marL="36576" indent="0" algn="ctr">
              <a:buNone/>
            </a:pPr>
            <a:r>
              <a:rPr lang="pl-PL" sz="2800" b="1" dirty="0" smtClean="0">
                <a:solidFill>
                  <a:schemeClr val="tx2">
                    <a:lumMod val="25000"/>
                  </a:schemeClr>
                </a:solidFill>
                <a:effectLst>
                  <a:outerShdw blurRad="38100" dist="38100" dir="2700000" algn="tl">
                    <a:srgbClr val="000000">
                      <a:alpha val="43137"/>
                    </a:srgbClr>
                  </a:outerShdw>
                </a:effectLst>
                <a:latin typeface="Adobe Caslon Pro" pitchFamily="18" charset="-18"/>
              </a:rPr>
              <a:t>Znajdziesz nas na:</a:t>
            </a:r>
          </a:p>
          <a:p>
            <a:pPr marL="36576" indent="0" algn="ctr">
              <a:buNone/>
            </a:pPr>
            <a:endParaRPr lang="pl-PL" sz="2800" dirty="0">
              <a:solidFill>
                <a:schemeClr val="tx2">
                  <a:lumMod val="25000"/>
                </a:schemeClr>
              </a:solidFill>
              <a:latin typeface="Adobe Caslon Pro" pitchFamily="18" charset="-18"/>
            </a:endParaRPr>
          </a:p>
        </p:txBody>
      </p:sp>
      <p:pic>
        <p:nvPicPr>
          <p:cNvPr id="4" name="Obraz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608" y="4797152"/>
            <a:ext cx="1584176" cy="1584176"/>
          </a:xfrm>
          <a:prstGeom prst="rect">
            <a:avLst/>
          </a:prstGeom>
          <a:ln>
            <a:noFill/>
          </a:ln>
          <a:effectLst>
            <a:softEdge rad="112500"/>
          </a:effectLst>
        </p:spPr>
      </p:pic>
      <p:pic>
        <p:nvPicPr>
          <p:cNvPr id="6" name="Obraz 5">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06487" y="4797152"/>
            <a:ext cx="1584176" cy="1584176"/>
          </a:xfrm>
          <a:prstGeom prst="rect">
            <a:avLst/>
          </a:prstGeom>
          <a:ln>
            <a:noFill/>
          </a:ln>
          <a:effectLst>
            <a:softEdge rad="112500"/>
          </a:effectLst>
        </p:spPr>
      </p:pic>
    </p:spTree>
    <p:extLst>
      <p:ext uri="{BB962C8B-B14F-4D97-AF65-F5344CB8AC3E}">
        <p14:creationId xmlns:p14="http://schemas.microsoft.com/office/powerpoint/2010/main" val="505935098"/>
      </p:ext>
    </p:extLst>
  </p:cSld>
  <p:clrMapOvr>
    <a:masterClrMapping/>
  </p:clrMapOvr>
  <mc:AlternateContent xmlns:mc="http://schemas.openxmlformats.org/markup-compatibility/2006" xmlns:p14="http://schemas.microsoft.com/office/powerpoint/2010/main">
    <mc:Choice Requires="p14">
      <p:transition spd="slow" p14:dur="1500" advTm="8000">
        <p:split orient="vert"/>
      </p:transition>
    </mc:Choice>
    <mc:Fallback xmlns="">
      <p:transition spd="slow" advTm="8000">
        <p:split orient="ver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404664"/>
            <a:ext cx="8219256" cy="5721499"/>
          </a:xfrm>
        </p:spPr>
        <p:txBody>
          <a:bodyPr>
            <a:normAutofit/>
          </a:bodyPr>
          <a:lstStyle/>
          <a:p>
            <a:pPr marL="36576" indent="0" algn="ctr">
              <a:buNone/>
            </a:pPr>
            <a:endParaRPr lang="pl-PL" sz="3600" dirty="0" smtClean="0">
              <a:solidFill>
                <a:schemeClr val="tx2">
                  <a:lumMod val="25000"/>
                </a:schemeClr>
              </a:solidFill>
              <a:latin typeface="Adobe Caslon Pro" pitchFamily="18" charset="-18"/>
            </a:endParaRPr>
          </a:p>
          <a:p>
            <a:pPr marL="36576" indent="0" algn="ctr">
              <a:buNone/>
            </a:pPr>
            <a:endParaRPr lang="pl-PL" sz="3600" dirty="0" smtClean="0">
              <a:solidFill>
                <a:schemeClr val="tx2">
                  <a:lumMod val="25000"/>
                </a:schemeClr>
              </a:solidFill>
              <a:latin typeface="Adobe Caslon Pro" pitchFamily="18" charset="-18"/>
            </a:endParaRPr>
          </a:p>
          <a:p>
            <a:pPr marL="36576" indent="0" algn="ctr">
              <a:buNone/>
            </a:pPr>
            <a:endParaRPr lang="pl-PL" sz="3600" dirty="0">
              <a:solidFill>
                <a:schemeClr val="tx2">
                  <a:lumMod val="25000"/>
                </a:schemeClr>
              </a:solidFill>
              <a:latin typeface="Adobe Caslon Pro" pitchFamily="18" charset="-18"/>
            </a:endParaRPr>
          </a:p>
          <a:p>
            <a:pPr marL="36576" indent="0" algn="ctr">
              <a:buNone/>
            </a:pPr>
            <a:r>
              <a:rPr lang="pl-PL" sz="3600" dirty="0" smtClean="0">
                <a:solidFill>
                  <a:schemeClr val="tx2">
                    <a:lumMod val="25000"/>
                  </a:schemeClr>
                </a:solidFill>
                <a:latin typeface="Adobe Caslon Pro" pitchFamily="18" charset="-18"/>
              </a:rPr>
              <a:t>DZIĘKUJEMY </a:t>
            </a:r>
            <a:r>
              <a:rPr lang="pl-PL" sz="3600" dirty="0">
                <a:solidFill>
                  <a:schemeClr val="tx2">
                    <a:lumMod val="25000"/>
                  </a:schemeClr>
                </a:solidFill>
                <a:latin typeface="Adobe Caslon Pro" pitchFamily="18" charset="-18"/>
              </a:rPr>
              <a:t>ZA OBEJRZENIE </a:t>
            </a:r>
            <a:r>
              <a:rPr lang="pl-PL" sz="3600" dirty="0" smtClean="0">
                <a:solidFill>
                  <a:schemeClr val="tx2">
                    <a:lumMod val="25000"/>
                  </a:schemeClr>
                </a:solidFill>
                <a:latin typeface="Adobe Caslon Pro" pitchFamily="18" charset="-18"/>
              </a:rPr>
              <a:t>NASZEJ PREZENTACJI.</a:t>
            </a:r>
            <a:endParaRPr lang="pl-PL" sz="3600" dirty="0">
              <a:solidFill>
                <a:schemeClr val="tx2">
                  <a:lumMod val="25000"/>
                </a:schemeClr>
              </a:solidFill>
              <a:latin typeface="Adobe Caslon Pro" pitchFamily="18" charset="-18"/>
            </a:endParaRPr>
          </a:p>
        </p:txBody>
      </p:sp>
    </p:spTree>
    <p:extLst>
      <p:ext uri="{BB962C8B-B14F-4D97-AF65-F5344CB8AC3E}">
        <p14:creationId xmlns:p14="http://schemas.microsoft.com/office/powerpoint/2010/main" val="3970489570"/>
      </p:ext>
    </p:extLst>
  </p:cSld>
  <p:clrMapOvr>
    <a:masterClrMapping/>
  </p:clrMapOvr>
  <mc:AlternateContent xmlns:mc="http://schemas.openxmlformats.org/markup-compatibility/2006" xmlns:p14="http://schemas.microsoft.com/office/powerpoint/2010/main">
    <mc:Choice Requires="p14">
      <p:transition spd="slow" p14:dur="1500" advTm="5000">
        <p:split orient="vert"/>
      </p:transition>
    </mc:Choice>
    <mc:Fallback xmlns="">
      <p:transition spd="slow" advTm="5000">
        <p:split orient="vert"/>
      </p:transition>
    </mc:Fallback>
  </mc:AlternateContent>
  <p:timing>
    <p:tnLst>
      <p:par>
        <p:cTn id="1" dur="indefinite" restart="never" nodeType="tmRoot"/>
      </p:par>
    </p:tnLst>
  </p:timing>
</p:sld>
</file>

<file path=ppt/theme/theme1.xml><?xml version="1.0" encoding="utf-8"?>
<a:theme xmlns:a="http://schemas.openxmlformats.org/drawingml/2006/main" name="Techniczny">
  <a:themeElements>
    <a:clrScheme name="Niestandardowy 5">
      <a:dk1>
        <a:srgbClr val="FF9999"/>
      </a:dk1>
      <a:lt1>
        <a:sysClr val="window" lastClr="FFFFFF"/>
      </a:lt1>
      <a:dk2>
        <a:srgbClr val="FF0000"/>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zny">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zny">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132</TotalTime>
  <Words>1129</Words>
  <Application>Microsoft Office PowerPoint</Application>
  <PresentationFormat>Pokaz na ekranie (4:3)</PresentationFormat>
  <Paragraphs>46</Paragraphs>
  <Slides>30</Slides>
  <Notes>0</Notes>
  <HiddenSlides>0</HiddenSlides>
  <MMClips>0</MMClips>
  <ScaleCrop>false</ScaleCrop>
  <HeadingPairs>
    <vt:vector size="4" baseType="variant">
      <vt:variant>
        <vt:lpstr>Motyw</vt:lpstr>
      </vt:variant>
      <vt:variant>
        <vt:i4>1</vt:i4>
      </vt:variant>
      <vt:variant>
        <vt:lpstr>Tytuły slajdów</vt:lpstr>
      </vt:variant>
      <vt:variant>
        <vt:i4>30</vt:i4>
      </vt:variant>
    </vt:vector>
  </HeadingPairs>
  <TitlesOfParts>
    <vt:vector size="31" baseType="lpstr">
      <vt:lpstr>Techniczny</vt:lpstr>
      <vt:lpstr>Prezentacja programu PowerPoint</vt:lpstr>
      <vt:lpstr>Co nas wyróżnia…</vt:lpstr>
      <vt:lpstr>Prezentacja programu PowerPoint</vt:lpstr>
      <vt:lpstr>Opiekun oraz Zarząd Koła</vt:lpstr>
      <vt:lpstr>Miejsca, które odwiedziliśmy…</vt:lpstr>
      <vt:lpstr>Podczas wizyty w Zakładzie Karnym w Rzeszowie-Załężu studenci mogli się przekonać jak wygląda praca funkcjonariuszy Służby Więziennej oraz w jakich warunkach odbywają karę więźniowie osadzeni w Zakładzie. Studenci działających w Kole Naukowym Karnistów „LEX” podczas wizyty w placówce więziennej spotkali się m.in. z władzami Zakładu oraz pracującymi tam psychologami.</vt:lpstr>
      <vt:lpstr>Prezentacja programu PowerPoint</vt:lpstr>
      <vt:lpstr>Prezentacja programu PowerPoint</vt:lpstr>
      <vt:lpstr>Wyjazd do Warszawy</vt:lpstr>
      <vt:lpstr>Prezentacja programu PowerPoint</vt:lpstr>
      <vt:lpstr>Prezentacja programu PowerPoint</vt:lpstr>
      <vt:lpstr>Prezentacja programu PowerPoint</vt:lpstr>
      <vt:lpstr>Prezentacja programu PowerPoint</vt:lpstr>
      <vt:lpstr>Wizyta w Archiwum Państwowym w Rzeszowie</vt:lpstr>
      <vt:lpstr>Prezentacja programu PowerPoint</vt:lpstr>
      <vt:lpstr>Prezentacja programu PowerPoint</vt:lpstr>
      <vt:lpstr>Prezentacja programu PowerPoint</vt:lpstr>
      <vt:lpstr>Wyjazd do Krajowej Szkoły Sądownictwa i Prokuratury w Krakowie. </vt:lpstr>
      <vt:lpstr>Prezentacja programu PowerPoint</vt:lpstr>
      <vt:lpstr>Prezentacja programu PowerPoint</vt:lpstr>
      <vt:lpstr>Nasze przedsięwzięcia…</vt:lpstr>
      <vt:lpstr>Prezentacja programu PowerPoint</vt:lpstr>
      <vt:lpstr>Prezentacja programu PowerPoint</vt:lpstr>
      <vt:lpstr>Edukacja Prawnicza dla uczniów Szkół Ponadgimnazjalnych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Natalia Hałoń</dc:creator>
  <cp:lastModifiedBy>Natalia Hałoń</cp:lastModifiedBy>
  <cp:revision>17</cp:revision>
  <dcterms:created xsi:type="dcterms:W3CDTF">2014-11-11T12:22:04Z</dcterms:created>
  <dcterms:modified xsi:type="dcterms:W3CDTF">2014-11-12T18:00:42Z</dcterms:modified>
</cp:coreProperties>
</file>